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DM Sans Bold" charset="1" panose="00000000000000000000"/>
      <p:regular r:id="rId38"/>
    </p:embeddedFont>
    <p:embeddedFont>
      <p:font typeface="DM Sans" charset="1" panose="00000000000000000000"/>
      <p:regular r:id="rId39"/>
    </p:embeddedFont>
    <p:embeddedFont>
      <p:font typeface="Raleway Heavy" charset="1" panose="020B0003030101060003"/>
      <p:regular r:id="rId40"/>
    </p:embeddedFont>
    <p:embeddedFont>
      <p:font typeface="Raleway Bold" charset="1" panose="020B0803030101060003"/>
      <p:regular r:id="rId41"/>
    </p:embeddedFont>
    <p:embeddedFont>
      <p:font typeface="Raleway" charset="1" panose="020B0503030101060003"/>
      <p:regular r:id="rId42"/>
    </p:embeddedFont>
    <p:embeddedFont>
      <p:font typeface="Open Sans Bold" charset="1" panose="020B0806030504020204"/>
      <p:regular r:id="rId48"/>
    </p:embeddedFont>
    <p:embeddedFont>
      <p:font typeface="Glacial Indifference Bold" charset="1" panose="00000800000000000000"/>
      <p:regular r:id="rId50"/>
    </p:embeddedFont>
    <p:embeddedFont>
      <p:font typeface="Aileron Bold" charset="1" panose="00000800000000000000"/>
      <p:regular r:id="rId51"/>
    </p:embeddedFont>
    <p:embeddedFont>
      <p:font typeface="Aileron" charset="1" panose="00000500000000000000"/>
      <p:regular r:id="rId52"/>
    </p:embeddedFont>
    <p:embeddedFont>
      <p:font typeface="League Spartan" charset="1" panose="00000800000000000000"/>
      <p:regular r:id="rId54"/>
    </p:embeddedFont>
    <p:embeddedFont>
      <p:font typeface="Nunito" charset="1" panose="00000500000000000000"/>
      <p:regular r:id="rId55"/>
    </p:embeddedFont>
    <p:embeddedFont>
      <p:font typeface="Nunito Bold" charset="1" panose="00000800000000000000"/>
      <p:regular r:id="rId56"/>
    </p:embeddedFont>
    <p:embeddedFont>
      <p:font typeface="Aileron Ultra-Bold" charset="1" panose="00000A00000000000000"/>
      <p:regular r:id="rId58"/>
    </p:embeddedFont>
    <p:embeddedFont>
      <p:font typeface="Open Sans" charset="1" panose="020B0606030504020204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2.fntdata"/><Relationship Id="rId47" Type="http://schemas.openxmlformats.org/officeDocument/2006/relationships/notesSlide" Target="notesSlides/notesSlide3.xml"/><Relationship Id="rId50" Type="http://schemas.openxmlformats.org/officeDocument/2006/relationships/font" Target="fonts/font50.fntdata"/><Relationship Id="rId55" Type="http://schemas.openxmlformats.org/officeDocument/2006/relationships/font" Target="fonts/font55.fntdata"/><Relationship Id="rId63" Type="http://schemas.openxmlformats.org/officeDocument/2006/relationships/customXml" Target="../customXml/item1.xml"/><Relationship Id="rId7" Type="http://schemas.openxmlformats.org/officeDocument/2006/relationships/slide" Target="slides/slide2.xml"/><Relationship Id="rId16" Type="http://schemas.openxmlformats.org/officeDocument/2006/relationships/slide" Target="slides/slide11.xml"/><Relationship Id="rId2" Type="http://schemas.openxmlformats.org/officeDocument/2006/relationships/presProps" Target="presProps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40.fntdata"/><Relationship Id="rId45" Type="http://schemas.openxmlformats.org/officeDocument/2006/relationships/notesSlide" Target="notesSlides/notesSlide1.xml"/><Relationship Id="rId53" Type="http://schemas.openxmlformats.org/officeDocument/2006/relationships/notesSlide" Target="notesSlides/notesSlide5.xml"/><Relationship Id="rId58" Type="http://schemas.openxmlformats.org/officeDocument/2006/relationships/font" Target="fonts/font58.fntdata"/><Relationship Id="rId5" Type="http://schemas.openxmlformats.org/officeDocument/2006/relationships/tableStyles" Target="tableStyles.xml"/><Relationship Id="rId61" Type="http://schemas.openxmlformats.org/officeDocument/2006/relationships/notesSlide" Target="notesSlides/notesSlide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8.fntdata"/><Relationship Id="rId56" Type="http://schemas.openxmlformats.org/officeDocument/2006/relationships/font" Target="fonts/font56.fntdata"/><Relationship Id="rId64" Type="http://schemas.openxmlformats.org/officeDocument/2006/relationships/customXml" Target="../customXml/item2.xml"/><Relationship Id="rId51" Type="http://schemas.openxmlformats.org/officeDocument/2006/relationships/font" Target="fonts/font51.fntdata"/><Relationship Id="rId8" Type="http://schemas.openxmlformats.org/officeDocument/2006/relationships/slide" Target="slides/slide3.xml"/><Relationship Id="rId3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8.fntdata"/><Relationship Id="rId46" Type="http://schemas.openxmlformats.org/officeDocument/2006/relationships/notesSlide" Target="notesSlides/notesSlide2.xml"/><Relationship Id="rId59" Type="http://schemas.openxmlformats.org/officeDocument/2006/relationships/font" Target="fonts/font59.fntdata"/><Relationship Id="rId20" Type="http://schemas.openxmlformats.org/officeDocument/2006/relationships/slide" Target="slides/slide15.xml"/><Relationship Id="rId41" Type="http://schemas.openxmlformats.org/officeDocument/2006/relationships/font" Target="fonts/font41.fntdata"/><Relationship Id="rId54" Type="http://schemas.openxmlformats.org/officeDocument/2006/relationships/font" Target="fonts/font54.fntdata"/><Relationship Id="rId62" Type="http://schemas.openxmlformats.org/officeDocument/2006/relationships/notesSlide" Target="notesSlides/notesSlide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Slide" Target="notesSlides/notesSlide4.xml"/><Relationship Id="rId57" Type="http://schemas.openxmlformats.org/officeDocument/2006/relationships/notesSlide" Target="notesSlides/notesSlide6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theme" Target="theme/theme2.xml"/><Relationship Id="rId52" Type="http://schemas.openxmlformats.org/officeDocument/2006/relationships/font" Target="fonts/font52.fntdata"/><Relationship Id="rId60" Type="http://schemas.openxmlformats.org/officeDocument/2006/relationships/notesSlide" Target="notesSlides/notesSlide7.xml"/><Relationship Id="rId65" Type="http://schemas.openxmlformats.org/officeDocument/2006/relationships/customXml" Target="../customXml/item3.xml"/><Relationship Id="rId4" Type="http://schemas.openxmlformats.org/officeDocument/2006/relationships/theme" Target="theme/theme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font" Target="fonts/font39.fntdata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nosa aplicación mellora a comunicación entre empresas e partners comerciais centralizando todas as interaccións nun único lugar. Isto inclúe mensaxería interna, notificacións, documentación comercial e outros recursos útiles.</a:t>
            </a:r>
          </a:p>
          <a:p>
            <a:r>
              <a:rPr lang="en-US"/>
              <a:t>A diferenza dos nosos competidores, centrados no recrutamento masivo, nós apostamos pola xestión directa dos partners, fomentando unha relación máis próxima e eficiente.</a:t>
            </a:r>
          </a:p>
          <a:p>
            <a:r>
              <a:rPr lang="en-US"/>
              <a:t>O noso equipo, con experiencia no desenvolvemento de software e negocio en liña, está preparado para ofrecer unha solución innovadora que axiliza e optimiza o rendemento comercial.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 garantir o éxito deste proxecto, colaboraremos con equipos como:</a:t>
            </a:r>
          </a:p>
          <a:p>
            <a:r>
              <a:rPr lang="en-US"/>
              <a:t>•	O equipo de soporte e atención ao cliente, para resolver calquera incidencia.</a:t>
            </a:r>
          </a:p>
          <a:p>
            <a:r>
              <a:rPr lang="en-US"/>
              <a:t>• O equipo de seguridade polo manexo de datos sensibles</a:t>
            </a:r>
          </a:p>
          <a:p>
            <a:r>
              <a:rPr lang="en-US"/>
              <a:t>•	E O equipo de deseño e experiencia de usuario, que colaborará connosco para facer unha interface atractiva e funcional.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canto a arquitectura do noso proxecto podemos decir que inclúe:</a:t>
            </a:r>
          </a:p>
          <a:p>
            <a:r>
              <a:rPr lang="en-US"/>
              <a:t>- A aplicación en sí que estaría formada por:</a:t>
            </a:r>
          </a:p>
          <a:p>
            <a:r>
              <a:rPr lang="en-US"/>
              <a:t>•	Unha base de datos e un Backend e frontend interconectados.</a:t>
            </a:r>
          </a:p>
          <a:p>
            <a:r>
              <a:rPr lang="en-US"/>
              <a:t/>
            </a:r>
          </a:p>
          <a:p>
            <a:r>
              <a:rPr lang="en-US"/>
              <a:t>Esta aplicación xera comunicacións externas como poden ser: </a:t>
            </a:r>
          </a:p>
          <a:p>
            <a:r>
              <a:rPr lang="en-US"/>
              <a:t>•	Visualización do navegador</a:t>
            </a:r>
          </a:p>
          <a:p>
            <a:r>
              <a:rPr lang="en-US"/>
              <a:t>•	Integración dun sistema de pagamento seguro.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proxecto durará aproximadamente 12 meses e contará con 6 profesionais:</a:t>
            </a:r>
          </a:p>
          <a:p>
            <a:r>
              <a:rPr lang="en-US"/>
              <a:t>•	Un product owner, un scrum master e catro desarrolladores.</a:t>
            </a:r>
          </a:p>
          <a:p>
            <a:r>
              <a:rPr lang="en-US"/>
              <a:t>Ademais, engadimos outros custos asociados a mantemento, soporte e marketing.</a:t>
            </a:r>
          </a:p>
          <a:p>
            <a:r>
              <a:rPr lang="en-US"/>
              <a:t/>
            </a:r>
          </a:p>
          <a:p>
            <a:r>
              <a:rPr lang="en-US"/>
              <a:t>Entregaremos ese Produto Mínimo Viable no primeiro trimestre, cun custo de 57.000 euros aproximadamente, correspondendo a unha cuarta parte do orzamento total.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Os principais beneficios que aporta o noso producto son:</a:t>
            </a:r>
          </a:p>
          <a:p>
            <a:r>
              <a:rPr lang="en-US"/>
              <a:t>•	Contacto directo e eficiente: Canle centralizada para resolver dúbidas e manter unha comunicación clara cos partners.</a:t>
            </a:r>
          </a:p>
          <a:p>
            <a:r>
              <a:rPr lang="en-US"/>
              <a:t>•	Centralización da información: Toda a documentación técnica e comercial está accesible dende unha única páxina.</a:t>
            </a:r>
          </a:p>
          <a:p>
            <a:r>
              <a:rPr lang="en-US"/>
              <a:t>•	Mellora da relación con partners: Procesos máis rápidos, comunicación fluída e unha plataforma que facilita a colaboración.</a:t>
            </a:r>
          </a:p>
          <a:p>
            <a:r>
              <a:rPr lang="en-US"/>
              <a:t>•	Control sobre os produtos: Acceso a métricas en tempo real, control de pedidos e visibilidade global do rendemento.</a:t>
            </a:r>
          </a:p>
          <a:p>
            <a:r>
              <a:rPr lang="en-US"/>
              <a:t>Entre os elementos creados que xeran estes beneficios, destacamos:</a:t>
            </a:r>
          </a:p>
          <a:p>
            <a:r>
              <a:rPr lang="en-US"/>
              <a:t>•	Chat directo cos partners.</a:t>
            </a:r>
          </a:p>
          <a:p>
            <a:r>
              <a:rPr lang="en-US"/>
              <a:t>•	Documentación unificada nun só lugar.</a:t>
            </a:r>
          </a:p>
          <a:p>
            <a:r>
              <a:rPr lang="en-US"/>
              <a:t>•	Notificacións instantáneas para actualizacións importantes.</a:t>
            </a:r>
          </a:p>
          <a:p>
            <a:r>
              <a:rPr lang="en-US"/>
              <a:t>•	Un panel de control con datos clave para tomar decisións informadas.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Dentro da priorización Moscow creemos que son imprescindibles actividades como:</a:t>
            </a:r>
          </a:p>
          <a:p>
            <a:r>
              <a:rPr lang="en-US"/>
              <a:t> o rexistro e autenticación de usuarios </a:t>
            </a:r>
          </a:p>
          <a:p>
            <a:r>
              <a:rPr lang="en-US"/>
              <a:t>ou subir e xestionar documentación</a:t>
            </a:r>
          </a:p>
          <a:p>
            <a:r>
              <a:rPr lang="en-US"/>
              <a:t/>
            </a:r>
          </a:p>
          <a:p>
            <a:r>
              <a:rPr lang="en-US"/>
              <a:t>mentras que temos claro que non haberá por exemplo un contacto directo co cliente final ou entre os partners.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caso de que se acceda como unha empresa, será levado á páxina principal. Alí visualizará un listado de partners asociados e</a:t>
            </a:r>
          </a:p>
          <a:p>
            <a:r>
              <a:rPr lang="en-US"/>
              <a:t>ao facer clic nun deles, accederá á súa ficha de información. Nesta ficha aparecerá:</a:t>
            </a:r>
          </a:p>
          <a:p>
            <a:r>
              <a:rPr lang="en-US"/>
              <a:t/>
            </a:r>
          </a:p>
          <a:p>
            <a:r>
              <a:rPr lang="en-US"/>
              <a:t>O nome do partner,</a:t>
            </a:r>
          </a:p>
          <a:p>
            <a:r>
              <a:rPr lang="en-US"/>
              <a:t>Unha breve descrición e un botón CTA para contactar directamente co partner, </a:t>
            </a:r>
          </a:p>
          <a:p>
            <a:r>
              <a:rPr lang="en-US"/>
              <a:t>Ademais,poderíase consultar estatísticas clave relacionadas con ese partner, como:</a:t>
            </a:r>
          </a:p>
          <a:p>
            <a:r>
              <a:rPr lang="en-US"/>
              <a:t>O número de vendas que o partner realizou esa semana, mes ou incluso anuais.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caso de que se acceda como partner, sería un pouco igual, visualizaríase un listado de productos, neste caso de softwares. onde facendo clic nun deses produtos, accederíase á súa ficha de información, onde se atoparían detalles como o prezo, unha descrición do software e algunhas estatísticas relevantes, como o rendemento dese produto en canto a vendas ou outras métricas clave.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Aqui deixamosvos os nosos linkedins por se queredes contactar con nós.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19" Target="../media/image50.png" Type="http://schemas.openxmlformats.org/officeDocument/2006/relationships/image"/><Relationship Id="rId2" Target="../notesSlides/notesSlide3.xml" Type="http://schemas.openxmlformats.org/officeDocument/2006/relationships/notesSlide"/><Relationship Id="rId20" Target="../media/image51.sv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5.png" Type="http://schemas.openxmlformats.org/officeDocument/2006/relationships/image"/><Relationship Id="rId4" Target="../media/image6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7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6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78.jpeg" Type="http://schemas.openxmlformats.org/officeDocument/2006/relationships/image"/><Relationship Id="rId4" Target="../media/image79.jpeg" Type="http://schemas.openxmlformats.org/officeDocument/2006/relationships/image"/><Relationship Id="rId5" Target="../media/image80.png" Type="http://schemas.openxmlformats.org/officeDocument/2006/relationships/image"/><Relationship Id="rId6" Target="https://www.linkedin.com/in/bruno-figueroa-rodr%C3%ADguez" TargetMode="External" Type="http://schemas.openxmlformats.org/officeDocument/2006/relationships/hyperlink"/><Relationship Id="rId7" Target="https://www.linkedin.com/in/gael-santom%C3%A9" TargetMode="External" Type="http://schemas.openxmlformats.org/officeDocument/2006/relationships/hyperlink"/><Relationship Id="rId8" Target="https://www.linkedin.com/in/lorena-sambad-lema-371b99294/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10482" y="4308778"/>
            <a:ext cx="13667037" cy="1831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6"/>
              </a:lnSpc>
            </a:pPr>
            <a:r>
              <a:rPr lang="en-US" sz="728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Máster en Desarrollo Software y Negocio Digital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217489" y="-5476079"/>
            <a:ext cx="1853023" cy="20773604"/>
            <a:chOff x="0" y="0"/>
            <a:chExt cx="488039" cy="54712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8039" cy="5471237"/>
            </a:xfrm>
            <a:custGeom>
              <a:avLst/>
              <a:gdLst/>
              <a:ahLst/>
              <a:cxnLst/>
              <a:rect r="r" b="b" t="t" l="l"/>
              <a:pathLst>
                <a:path h="5471237" w="488039">
                  <a:moveTo>
                    <a:pt x="0" y="0"/>
                  </a:moveTo>
                  <a:lnTo>
                    <a:pt x="488039" y="0"/>
                  </a:lnTo>
                  <a:lnTo>
                    <a:pt x="488039" y="5471237"/>
                  </a:lnTo>
                  <a:lnTo>
                    <a:pt x="0" y="5471237"/>
                  </a:lnTo>
                  <a:close/>
                </a:path>
              </a:pathLst>
            </a:custGeom>
            <a:solidFill>
              <a:srgbClr val="3533C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8039" cy="5480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078847" y="179659"/>
            <a:ext cx="7327457" cy="13757112"/>
            <a:chOff x="0" y="0"/>
            <a:chExt cx="9769943" cy="1834281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27866" t="0" r="36580" b="0"/>
            <a:stretch>
              <a:fillRect/>
            </a:stretch>
          </p:blipFill>
          <p:spPr>
            <a:xfrm flipH="false" flipV="false">
              <a:off x="0" y="0"/>
              <a:ext cx="9769943" cy="18342817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7873957" y="4465300"/>
            <a:ext cx="6782508" cy="86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8"/>
              </a:lnSpc>
            </a:pPr>
            <a:r>
              <a:rPr lang="en-US" b="true" sz="5523" spc="27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ELEVATOR PITCH</a:t>
            </a:r>
          </a:p>
        </p:txBody>
      </p:sp>
    </p:spTree>
  </p:cSld>
  <p:clrMapOvr>
    <a:masterClrMapping/>
  </p:clrMapOvr>
  <p:transition spd="slow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4681000" y="8370050"/>
            <a:ext cx="5551754" cy="1812923"/>
            <a:chOff x="0" y="0"/>
            <a:chExt cx="7402339" cy="2417230"/>
          </a:xfrm>
        </p:grpSpPr>
        <p:sp>
          <p:nvSpPr>
            <p:cNvPr name="AutoShape 4" id="4"/>
            <p:cNvSpPr/>
            <p:nvPr/>
          </p:nvSpPr>
          <p:spPr>
            <a:xfrm>
              <a:off x="31416" y="31243"/>
              <a:ext cx="7321570" cy="29118"/>
            </a:xfrm>
            <a:prstGeom prst="line">
              <a:avLst/>
            </a:prstGeom>
            <a:ln cap="flat" w="62487">
              <a:solidFill>
                <a:srgbClr val="3533C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31240" y="31243"/>
              <a:ext cx="36045" cy="2385515"/>
            </a:xfrm>
            <a:prstGeom prst="line">
              <a:avLst/>
            </a:prstGeom>
            <a:ln cap="flat" w="62487">
              <a:solidFill>
                <a:srgbClr val="3533CD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V="true">
              <a:off x="7371095" y="31243"/>
              <a:ext cx="0" cy="876385"/>
            </a:xfrm>
            <a:prstGeom prst="line">
              <a:avLst/>
            </a:prstGeom>
            <a:ln cap="flat" w="62487">
              <a:solidFill>
                <a:srgbClr val="3533CD"/>
              </a:solidFill>
              <a:prstDash val="solid"/>
              <a:headEnd type="triangle" len="med" w="lg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497497" y="4447622"/>
            <a:ext cx="4074880" cy="3934111"/>
          </a:xfrm>
          <a:custGeom>
            <a:avLst/>
            <a:gdLst/>
            <a:ahLst/>
            <a:cxnLst/>
            <a:rect r="r" b="b" t="t" l="l"/>
            <a:pathLst>
              <a:path h="3934111" w="4074880">
                <a:moveTo>
                  <a:pt x="0" y="0"/>
                </a:moveTo>
                <a:lnTo>
                  <a:pt x="4074880" y="0"/>
                </a:lnTo>
                <a:lnTo>
                  <a:pt x="4074880" y="3934111"/>
                </a:lnTo>
                <a:lnTo>
                  <a:pt x="0" y="393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08466" y="4808156"/>
            <a:ext cx="1569281" cy="1610270"/>
          </a:xfrm>
          <a:custGeom>
            <a:avLst/>
            <a:gdLst/>
            <a:ahLst/>
            <a:cxnLst/>
            <a:rect r="r" b="b" t="t" l="l"/>
            <a:pathLst>
              <a:path h="1610270" w="1569281">
                <a:moveTo>
                  <a:pt x="0" y="0"/>
                </a:moveTo>
                <a:lnTo>
                  <a:pt x="1569281" y="0"/>
                </a:lnTo>
                <a:lnTo>
                  <a:pt x="1569281" y="1610270"/>
                </a:lnTo>
                <a:lnTo>
                  <a:pt x="0" y="1610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32755" y="2295133"/>
            <a:ext cx="1339622" cy="1657307"/>
          </a:xfrm>
          <a:custGeom>
            <a:avLst/>
            <a:gdLst/>
            <a:ahLst/>
            <a:cxnLst/>
            <a:rect r="r" b="b" t="t" l="l"/>
            <a:pathLst>
              <a:path h="1657307" w="1339622">
                <a:moveTo>
                  <a:pt x="0" y="0"/>
                </a:moveTo>
                <a:lnTo>
                  <a:pt x="1339622" y="0"/>
                </a:lnTo>
                <a:lnTo>
                  <a:pt x="1339622" y="1657307"/>
                </a:lnTo>
                <a:lnTo>
                  <a:pt x="0" y="1657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1942687" y="6917548"/>
            <a:ext cx="1157249" cy="989561"/>
          </a:xfrm>
          <a:prstGeom prst="line">
            <a:avLst/>
          </a:prstGeom>
          <a:ln cap="flat" w="38100">
            <a:solidFill>
              <a:srgbClr val="3533C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615956" y="8574815"/>
            <a:ext cx="1519949" cy="1215959"/>
          </a:xfrm>
          <a:custGeom>
            <a:avLst/>
            <a:gdLst/>
            <a:ahLst/>
            <a:cxnLst/>
            <a:rect r="r" b="b" t="t" l="l"/>
            <a:pathLst>
              <a:path h="1215959" w="1519949">
                <a:moveTo>
                  <a:pt x="0" y="0"/>
                </a:moveTo>
                <a:lnTo>
                  <a:pt x="1519949" y="0"/>
                </a:lnTo>
                <a:lnTo>
                  <a:pt x="1519949" y="1215959"/>
                </a:lnTo>
                <a:lnTo>
                  <a:pt x="0" y="12159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8619573" y="3468962"/>
            <a:ext cx="593803" cy="1334205"/>
          </a:xfrm>
          <a:prstGeom prst="line">
            <a:avLst/>
          </a:prstGeom>
          <a:ln cap="flat" w="38100">
            <a:solidFill>
              <a:srgbClr val="3533C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4681000" y="4988057"/>
            <a:ext cx="3259018" cy="1430370"/>
          </a:xfrm>
          <a:prstGeom prst="line">
            <a:avLst/>
          </a:prstGeom>
          <a:ln cap="flat" w="38100">
            <a:solidFill>
              <a:srgbClr val="3533C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9703440" y="4191001"/>
            <a:ext cx="2975445" cy="795861"/>
          </a:xfrm>
          <a:prstGeom prst="line">
            <a:avLst/>
          </a:prstGeom>
          <a:ln cap="flat" w="38100">
            <a:solidFill>
              <a:srgbClr val="3533C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1522908" y="8094736"/>
            <a:ext cx="4123640" cy="181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5"/>
              </a:lnSpc>
              <a:spcBef>
                <a:spcPct val="0"/>
              </a:spcBef>
            </a:pPr>
            <a:r>
              <a:rPr lang="en-US" b="true" sz="2596" spc="12" strike="noStrike" u="none">
                <a:solidFill>
                  <a:srgbClr val="3533CD"/>
                </a:solidFill>
                <a:latin typeface="Raleway Heavy"/>
                <a:ea typeface="Raleway Heavy"/>
                <a:cs typeface="Raleway Heavy"/>
                <a:sym typeface="Raleway Heavy"/>
              </a:rPr>
              <a:t>EMPRESA: TUS PARTNERS + NUESTRA PLATAFORMA = ÉXITO ASEGURADO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4121" y="3711491"/>
            <a:ext cx="4470976" cy="90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5"/>
              </a:lnSpc>
              <a:spcBef>
                <a:spcPct val="0"/>
              </a:spcBef>
            </a:pPr>
            <a:r>
              <a:rPr lang="en-US" b="true" sz="2596" spc="12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COMUNICACIÓN SENCILLA Y EFECTIVA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82621" y="2395765"/>
            <a:ext cx="3634936" cy="90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5"/>
              </a:lnSpc>
              <a:spcBef>
                <a:spcPct val="0"/>
              </a:spcBef>
            </a:pPr>
            <a:r>
              <a:rPr lang="en-US" b="true" sz="2596" spc="12">
                <a:solidFill>
                  <a:srgbClr val="3533CD"/>
                </a:solidFill>
                <a:latin typeface="Raleway Heavy"/>
                <a:ea typeface="Raleway Heavy"/>
                <a:cs typeface="Raleway Heavy"/>
                <a:sym typeface="Raleway Heavy"/>
              </a:rPr>
              <a:t>PARTNER: DONDE Y CUANDO QUIERAS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42687" y="8324583"/>
            <a:ext cx="3372668" cy="1357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5"/>
              </a:lnSpc>
              <a:spcBef>
                <a:spcPct val="0"/>
              </a:spcBef>
            </a:pPr>
            <a:r>
              <a:rPr lang="en-US" b="true" sz="2596" spc="12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CENTRALIZACIÓN DE APLICACIONES Y DOCUMENTACIÓN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49667" y="3441426"/>
            <a:ext cx="4344212" cy="8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2"/>
              </a:lnSpc>
              <a:spcBef>
                <a:spcPct val="0"/>
              </a:spcBef>
            </a:pPr>
            <a:r>
              <a:rPr lang="en-US" b="true" sz="2522" spc="12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PRUEBA Y DESCUBRE LAS VENTAJAS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7173" y="828042"/>
            <a:ext cx="9359755" cy="86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8"/>
              </a:lnSpc>
            </a:pPr>
            <a:r>
              <a:rPr lang="en-US" b="true" sz="5523" spc="27">
                <a:solidFill>
                  <a:srgbClr val="3533CD"/>
                </a:solidFill>
                <a:latin typeface="Raleway Heavy"/>
                <a:ea typeface="Raleway Heavy"/>
                <a:cs typeface="Raleway Heavy"/>
                <a:sym typeface="Raleway Heavy"/>
              </a:rPr>
              <a:t>CAJA DE PRODUCTO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18188" y="2004639"/>
            <a:ext cx="1195188" cy="3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SLOGAN: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34421" y="7703402"/>
            <a:ext cx="1195188" cy="3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SLOGAN: </a:t>
            </a:r>
          </a:p>
        </p:txBody>
      </p:sp>
    </p:spTree>
  </p:cSld>
  <p:clrMapOvr>
    <a:masterClrMapping/>
  </p:clrMapOvr>
  <p:transition spd="slow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9875703">
            <a:off x="-5394906" y="1489515"/>
            <a:ext cx="6466670" cy="12500685"/>
            <a:chOff x="0" y="0"/>
            <a:chExt cx="1703156" cy="3292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3156" cy="3292361"/>
            </a:xfrm>
            <a:custGeom>
              <a:avLst/>
              <a:gdLst/>
              <a:ahLst/>
              <a:cxnLst/>
              <a:rect r="r" b="b" t="t" l="l"/>
              <a:pathLst>
                <a:path h="3292361" w="1703156">
                  <a:moveTo>
                    <a:pt x="0" y="0"/>
                  </a:moveTo>
                  <a:lnTo>
                    <a:pt x="1703156" y="0"/>
                  </a:lnTo>
                  <a:lnTo>
                    <a:pt x="1703156" y="3292361"/>
                  </a:lnTo>
                  <a:lnTo>
                    <a:pt x="0" y="3292361"/>
                  </a:lnTo>
                  <a:close/>
                </a:path>
              </a:pathLst>
            </a:custGeom>
            <a:solidFill>
              <a:srgbClr val="3533C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03156" cy="3301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4400578" y="2640556"/>
            <a:ext cx="618270" cy="2955117"/>
            <a:chOff x="0" y="0"/>
            <a:chExt cx="824360" cy="3940157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9219221" y="2563411"/>
            <a:ext cx="618270" cy="2955117"/>
            <a:chOff x="0" y="0"/>
            <a:chExt cx="824360" cy="3940157"/>
          </a:xfrm>
        </p:grpSpPr>
        <p:sp>
          <p:nvSpPr>
            <p:cNvPr name="AutoShape 9" id="9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9240452" y="3321904"/>
            <a:ext cx="575807" cy="2955117"/>
            <a:chOff x="0" y="0"/>
            <a:chExt cx="767742" cy="3940157"/>
          </a:xfrm>
        </p:grpSpPr>
        <p:sp>
          <p:nvSpPr>
            <p:cNvPr name="AutoShape 11" id="11"/>
            <p:cNvSpPr/>
            <p:nvPr/>
          </p:nvSpPr>
          <p:spPr>
            <a:xfrm>
              <a:off x="0" y="0"/>
              <a:ext cx="767742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9222966" y="4076817"/>
            <a:ext cx="618270" cy="2955117"/>
            <a:chOff x="0" y="0"/>
            <a:chExt cx="824360" cy="3940157"/>
          </a:xfrm>
        </p:grpSpPr>
        <p:sp>
          <p:nvSpPr>
            <p:cNvPr name="AutoShape 13" id="13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9222966" y="4831730"/>
            <a:ext cx="618270" cy="2955117"/>
            <a:chOff x="0" y="0"/>
            <a:chExt cx="824360" cy="3940157"/>
          </a:xfrm>
        </p:grpSpPr>
        <p:sp>
          <p:nvSpPr>
            <p:cNvPr name="AutoShape 15" id="15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4400578" y="3399049"/>
            <a:ext cx="618270" cy="2955117"/>
            <a:chOff x="0" y="0"/>
            <a:chExt cx="824360" cy="3940157"/>
          </a:xfrm>
        </p:grpSpPr>
        <p:sp>
          <p:nvSpPr>
            <p:cNvPr name="AutoShape 17" id="17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4400578" y="4153962"/>
            <a:ext cx="618270" cy="2955117"/>
            <a:chOff x="0" y="0"/>
            <a:chExt cx="824360" cy="3940157"/>
          </a:xfrm>
        </p:grpSpPr>
        <p:sp>
          <p:nvSpPr>
            <p:cNvPr name="AutoShape 19" id="19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4417540" y="4908875"/>
            <a:ext cx="618270" cy="2955117"/>
            <a:chOff x="0" y="0"/>
            <a:chExt cx="824360" cy="3940157"/>
          </a:xfrm>
        </p:grpSpPr>
        <p:sp>
          <p:nvSpPr>
            <p:cNvPr name="AutoShape 21" id="21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4417540" y="5663788"/>
            <a:ext cx="618270" cy="2955117"/>
            <a:chOff x="0" y="0"/>
            <a:chExt cx="824360" cy="3940157"/>
          </a:xfrm>
        </p:grpSpPr>
        <p:sp>
          <p:nvSpPr>
            <p:cNvPr name="AutoShape 23" id="23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2104475" y="935286"/>
            <a:ext cx="1067089" cy="1020525"/>
          </a:xfrm>
          <a:custGeom>
            <a:avLst/>
            <a:gdLst/>
            <a:ahLst/>
            <a:cxnLst/>
            <a:rect r="r" b="b" t="t" l="l"/>
            <a:pathLst>
              <a:path h="1020525" w="1067089">
                <a:moveTo>
                  <a:pt x="0" y="0"/>
                </a:moveTo>
                <a:lnTo>
                  <a:pt x="1067089" y="0"/>
                </a:lnTo>
                <a:lnTo>
                  <a:pt x="1067089" y="1020525"/>
                </a:lnTo>
                <a:lnTo>
                  <a:pt x="0" y="102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10325369">
            <a:off x="17425434" y="-2192276"/>
            <a:ext cx="6466670" cy="12500685"/>
            <a:chOff x="0" y="0"/>
            <a:chExt cx="1703156" cy="329236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03156" cy="3292361"/>
            </a:xfrm>
            <a:custGeom>
              <a:avLst/>
              <a:gdLst/>
              <a:ahLst/>
              <a:cxnLst/>
              <a:rect r="r" b="b" t="t" l="l"/>
              <a:pathLst>
                <a:path h="3292361" w="1703156">
                  <a:moveTo>
                    <a:pt x="0" y="0"/>
                  </a:moveTo>
                  <a:lnTo>
                    <a:pt x="1703156" y="0"/>
                  </a:lnTo>
                  <a:lnTo>
                    <a:pt x="1703156" y="3292361"/>
                  </a:lnTo>
                  <a:lnTo>
                    <a:pt x="0" y="3292361"/>
                  </a:lnTo>
                  <a:close/>
                </a:path>
              </a:pathLst>
            </a:custGeom>
            <a:solidFill>
              <a:srgbClr val="3533C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1703156" cy="3301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400000">
            <a:off x="9200741" y="5569634"/>
            <a:ext cx="618270" cy="2955117"/>
            <a:chOff x="0" y="0"/>
            <a:chExt cx="824360" cy="3940157"/>
          </a:xfrm>
        </p:grpSpPr>
        <p:sp>
          <p:nvSpPr>
            <p:cNvPr name="AutoShape 29" id="29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2615935" y="3987012"/>
            <a:ext cx="368431" cy="368431"/>
          </a:xfrm>
          <a:custGeom>
            <a:avLst/>
            <a:gdLst/>
            <a:ahLst/>
            <a:cxnLst/>
            <a:rect r="r" b="b" t="t" l="l"/>
            <a:pathLst>
              <a:path h="368431" w="368431">
                <a:moveTo>
                  <a:pt x="0" y="0"/>
                </a:moveTo>
                <a:lnTo>
                  <a:pt x="368431" y="0"/>
                </a:lnTo>
                <a:lnTo>
                  <a:pt x="368431" y="368431"/>
                </a:lnTo>
                <a:lnTo>
                  <a:pt x="0" y="368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5400000">
            <a:off x="14103303" y="2715514"/>
            <a:ext cx="618270" cy="2955117"/>
            <a:chOff x="0" y="0"/>
            <a:chExt cx="824360" cy="3940157"/>
          </a:xfrm>
        </p:grpSpPr>
        <p:sp>
          <p:nvSpPr>
            <p:cNvPr name="AutoShape 32" id="32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33" id="33"/>
          <p:cNvGrpSpPr/>
          <p:nvPr/>
        </p:nvGrpSpPr>
        <p:grpSpPr>
          <a:xfrm rot="5400000">
            <a:off x="14113919" y="3463391"/>
            <a:ext cx="597038" cy="2955117"/>
            <a:chOff x="0" y="0"/>
            <a:chExt cx="796051" cy="3940157"/>
          </a:xfrm>
        </p:grpSpPr>
        <p:sp>
          <p:nvSpPr>
            <p:cNvPr name="AutoShape 34" id="34"/>
            <p:cNvSpPr/>
            <p:nvPr/>
          </p:nvSpPr>
          <p:spPr>
            <a:xfrm>
              <a:off x="0" y="0"/>
              <a:ext cx="796051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35" id="35"/>
          <p:cNvGrpSpPr/>
          <p:nvPr/>
        </p:nvGrpSpPr>
        <p:grpSpPr>
          <a:xfrm rot="5400000">
            <a:off x="14103303" y="4228920"/>
            <a:ext cx="618270" cy="2955117"/>
            <a:chOff x="0" y="0"/>
            <a:chExt cx="824360" cy="3940157"/>
          </a:xfrm>
        </p:grpSpPr>
        <p:sp>
          <p:nvSpPr>
            <p:cNvPr name="AutoShape 36" id="36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37" id="37"/>
          <p:cNvGrpSpPr/>
          <p:nvPr/>
        </p:nvGrpSpPr>
        <p:grpSpPr>
          <a:xfrm rot="5400000">
            <a:off x="14104207" y="4983833"/>
            <a:ext cx="618270" cy="2955117"/>
            <a:chOff x="0" y="0"/>
            <a:chExt cx="824360" cy="3940157"/>
          </a:xfrm>
        </p:grpSpPr>
        <p:sp>
          <p:nvSpPr>
            <p:cNvPr name="AutoShape 38" id="38"/>
            <p:cNvSpPr/>
            <p:nvPr/>
          </p:nvSpPr>
          <p:spPr>
            <a:xfrm>
              <a:off x="0" y="0"/>
              <a:ext cx="824360" cy="394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3372215" y="3886671"/>
            <a:ext cx="2674996" cy="4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7"/>
              </a:lnSpc>
            </a:pPr>
            <a:r>
              <a:rPr lang="en-US" sz="129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Gestión de usuarios para empresas y partners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190858" y="3927618"/>
            <a:ext cx="2674996" cy="22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1807"/>
              </a:lnSpc>
              <a:spcBef>
                <a:spcPct val="0"/>
              </a:spcBef>
            </a:pPr>
            <a:r>
              <a:rPr lang="en-US" sz="1291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Aplicación móvil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190858" y="4578332"/>
            <a:ext cx="2674996" cy="4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07"/>
              </a:lnSpc>
              <a:spcBef>
                <a:spcPct val="0"/>
              </a:spcBef>
            </a:pPr>
            <a:r>
              <a:rPr lang="en-US" sz="1291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Sincronización con apps y webs externas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811324" y="489863"/>
            <a:ext cx="9359755" cy="86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8"/>
              </a:lnSpc>
            </a:pPr>
            <a:r>
              <a:rPr lang="en-US" b="true" sz="5523" spc="27">
                <a:solidFill>
                  <a:srgbClr val="3533CD"/>
                </a:solidFill>
                <a:latin typeface="Raleway Heavy"/>
                <a:ea typeface="Raleway Heavy"/>
                <a:cs typeface="Raleway Heavy"/>
                <a:sym typeface="Raleway Heavy"/>
              </a:rPr>
              <a:t>LISTA DE NOES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572612" y="2931364"/>
            <a:ext cx="3614660" cy="43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1"/>
              </a:lnSpc>
              <a:spcBef>
                <a:spcPct val="0"/>
              </a:spcBef>
            </a:pPr>
            <a:r>
              <a:rPr lang="en-US" b="true" sz="2486" spc="12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DENTRO DEL ALCANCE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395000" y="2876648"/>
            <a:ext cx="3614660" cy="43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1"/>
              </a:lnSpc>
              <a:spcBef>
                <a:spcPct val="0"/>
              </a:spcBef>
            </a:pPr>
            <a:r>
              <a:rPr lang="en-US" b="true" sz="2486" spc="12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SIN DECIDIR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244592" y="5428329"/>
            <a:ext cx="2674996" cy="22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1807"/>
              </a:lnSpc>
              <a:spcBef>
                <a:spcPct val="0"/>
              </a:spcBef>
            </a:pPr>
            <a:r>
              <a:rPr lang="en-US" sz="1291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Mensajería interna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356156" y="4790952"/>
            <a:ext cx="2674996" cy="22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7"/>
              </a:lnSpc>
            </a:pPr>
            <a:r>
              <a:rPr lang="en-US" sz="129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Gestión de documentos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356156" y="6260387"/>
            <a:ext cx="2674996" cy="22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7"/>
              </a:lnSpc>
            </a:pPr>
            <a:r>
              <a:rPr lang="en-US" sz="129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Notificaciones integradas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356156" y="7013157"/>
            <a:ext cx="2674996" cy="22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1807"/>
              </a:lnSpc>
              <a:spcBef>
                <a:spcPct val="0"/>
              </a:spcBef>
            </a:pPr>
            <a:r>
              <a:rPr lang="en-US" sz="1291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Panel de gestión de productos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356156" y="5525836"/>
            <a:ext cx="2674996" cy="22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7"/>
              </a:lnSpc>
            </a:pPr>
            <a:r>
              <a:rPr lang="en-US" sz="129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Sistema de seguridad y privacidad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218514" y="6183242"/>
            <a:ext cx="2674996" cy="22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1807"/>
              </a:lnSpc>
              <a:spcBef>
                <a:spcPct val="0"/>
              </a:spcBef>
            </a:pPr>
            <a:r>
              <a:rPr lang="en-US" sz="1291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Calendario con eventos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178192" y="6826061"/>
            <a:ext cx="2674996" cy="4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1807"/>
              </a:lnSpc>
              <a:spcBef>
                <a:spcPct val="0"/>
              </a:spcBef>
            </a:pPr>
            <a:r>
              <a:rPr lang="en-US" sz="1291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Traducción automática al idioma deseado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071523" y="3953156"/>
            <a:ext cx="2674996" cy="4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1807"/>
              </a:lnSpc>
              <a:spcBef>
                <a:spcPct val="0"/>
              </a:spcBef>
            </a:pPr>
            <a:r>
              <a:rPr lang="en-US" sz="1291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Contacto directo con el cliente final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080632" y="4711649"/>
            <a:ext cx="2674996" cy="4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07"/>
              </a:lnSpc>
              <a:spcBef>
                <a:spcPct val="0"/>
              </a:spcBef>
            </a:pPr>
            <a:r>
              <a:rPr lang="en-US" sz="1291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Gestión financiera de la empresa y del partner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071523" y="5600794"/>
            <a:ext cx="2674996" cy="22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1807"/>
              </a:lnSpc>
              <a:spcBef>
                <a:spcPct val="0"/>
              </a:spcBef>
            </a:pPr>
            <a:r>
              <a:rPr lang="en-US" sz="1291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Contacto entre partners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071523" y="6204465"/>
            <a:ext cx="2674996" cy="4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1807"/>
              </a:lnSpc>
              <a:spcBef>
                <a:spcPct val="0"/>
              </a:spcBef>
            </a:pPr>
            <a:r>
              <a:rPr lang="en-US" sz="1291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Contacto entre otros integrantes de la empresa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362210" y="3006321"/>
            <a:ext cx="3614660" cy="43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1"/>
              </a:lnSpc>
              <a:spcBef>
                <a:spcPct val="0"/>
              </a:spcBef>
            </a:pPr>
            <a:r>
              <a:rPr lang="en-US" b="true" sz="2486" spc="12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FUERA DEL ALCANCE</a:t>
            </a:r>
          </a:p>
        </p:txBody>
      </p:sp>
      <p:sp>
        <p:nvSpPr>
          <p:cNvPr name="Freeform 57" id="57"/>
          <p:cNvSpPr/>
          <p:nvPr/>
        </p:nvSpPr>
        <p:spPr>
          <a:xfrm flipH="false" flipV="false" rot="0">
            <a:off x="2615935" y="4718935"/>
            <a:ext cx="368431" cy="368431"/>
          </a:xfrm>
          <a:custGeom>
            <a:avLst/>
            <a:gdLst/>
            <a:ahLst/>
            <a:cxnLst/>
            <a:rect r="r" b="b" t="t" l="l"/>
            <a:pathLst>
              <a:path h="368431" w="368431">
                <a:moveTo>
                  <a:pt x="0" y="0"/>
                </a:moveTo>
                <a:lnTo>
                  <a:pt x="368431" y="0"/>
                </a:lnTo>
                <a:lnTo>
                  <a:pt x="368431" y="368431"/>
                </a:lnTo>
                <a:lnTo>
                  <a:pt x="0" y="368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2615935" y="5475869"/>
            <a:ext cx="368431" cy="368431"/>
          </a:xfrm>
          <a:custGeom>
            <a:avLst/>
            <a:gdLst/>
            <a:ahLst/>
            <a:cxnLst/>
            <a:rect r="r" b="b" t="t" l="l"/>
            <a:pathLst>
              <a:path h="368431" w="368431">
                <a:moveTo>
                  <a:pt x="0" y="0"/>
                </a:moveTo>
                <a:lnTo>
                  <a:pt x="368431" y="0"/>
                </a:lnTo>
                <a:lnTo>
                  <a:pt x="368431" y="368431"/>
                </a:lnTo>
                <a:lnTo>
                  <a:pt x="0" y="368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2615935" y="6206250"/>
            <a:ext cx="368431" cy="368431"/>
          </a:xfrm>
          <a:custGeom>
            <a:avLst/>
            <a:gdLst/>
            <a:ahLst/>
            <a:cxnLst/>
            <a:rect r="r" b="b" t="t" l="l"/>
            <a:pathLst>
              <a:path h="368431" w="368431">
                <a:moveTo>
                  <a:pt x="0" y="0"/>
                </a:moveTo>
                <a:lnTo>
                  <a:pt x="368431" y="0"/>
                </a:lnTo>
                <a:lnTo>
                  <a:pt x="368431" y="368431"/>
                </a:lnTo>
                <a:lnTo>
                  <a:pt x="0" y="368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2615935" y="6936631"/>
            <a:ext cx="368431" cy="368431"/>
          </a:xfrm>
          <a:custGeom>
            <a:avLst/>
            <a:gdLst/>
            <a:ahLst/>
            <a:cxnLst/>
            <a:rect r="r" b="b" t="t" l="l"/>
            <a:pathLst>
              <a:path h="368431" w="368431">
                <a:moveTo>
                  <a:pt x="0" y="0"/>
                </a:moveTo>
                <a:lnTo>
                  <a:pt x="368431" y="0"/>
                </a:lnTo>
                <a:lnTo>
                  <a:pt x="368431" y="368431"/>
                </a:lnTo>
                <a:lnTo>
                  <a:pt x="0" y="368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7590846" y="3824190"/>
            <a:ext cx="326601" cy="467752"/>
          </a:xfrm>
          <a:custGeom>
            <a:avLst/>
            <a:gdLst/>
            <a:ahLst/>
            <a:cxnLst/>
            <a:rect r="r" b="b" t="t" l="l"/>
            <a:pathLst>
              <a:path h="467752" w="326601">
                <a:moveTo>
                  <a:pt x="0" y="0"/>
                </a:moveTo>
                <a:lnTo>
                  <a:pt x="326601" y="0"/>
                </a:lnTo>
                <a:lnTo>
                  <a:pt x="326601" y="467752"/>
                </a:lnTo>
                <a:lnTo>
                  <a:pt x="0" y="467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7590846" y="4628399"/>
            <a:ext cx="326601" cy="467752"/>
          </a:xfrm>
          <a:custGeom>
            <a:avLst/>
            <a:gdLst/>
            <a:ahLst/>
            <a:cxnLst/>
            <a:rect r="r" b="b" t="t" l="l"/>
            <a:pathLst>
              <a:path h="467752" w="326601">
                <a:moveTo>
                  <a:pt x="0" y="0"/>
                </a:moveTo>
                <a:lnTo>
                  <a:pt x="326601" y="0"/>
                </a:lnTo>
                <a:lnTo>
                  <a:pt x="326601" y="467752"/>
                </a:lnTo>
                <a:lnTo>
                  <a:pt x="0" y="467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7608990" y="5378530"/>
            <a:ext cx="326601" cy="467752"/>
          </a:xfrm>
          <a:custGeom>
            <a:avLst/>
            <a:gdLst/>
            <a:ahLst/>
            <a:cxnLst/>
            <a:rect r="r" b="b" t="t" l="l"/>
            <a:pathLst>
              <a:path h="467752" w="326601">
                <a:moveTo>
                  <a:pt x="0" y="0"/>
                </a:moveTo>
                <a:lnTo>
                  <a:pt x="326602" y="0"/>
                </a:lnTo>
                <a:lnTo>
                  <a:pt x="326602" y="467752"/>
                </a:lnTo>
                <a:lnTo>
                  <a:pt x="0" y="467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7590846" y="6085501"/>
            <a:ext cx="326601" cy="467752"/>
          </a:xfrm>
          <a:custGeom>
            <a:avLst/>
            <a:gdLst/>
            <a:ahLst/>
            <a:cxnLst/>
            <a:rect r="r" b="b" t="t" l="l"/>
            <a:pathLst>
              <a:path h="467752" w="326601">
                <a:moveTo>
                  <a:pt x="0" y="0"/>
                </a:moveTo>
                <a:lnTo>
                  <a:pt x="326601" y="0"/>
                </a:lnTo>
                <a:lnTo>
                  <a:pt x="326601" y="467752"/>
                </a:lnTo>
                <a:lnTo>
                  <a:pt x="0" y="467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7590846" y="6832101"/>
            <a:ext cx="326601" cy="467752"/>
          </a:xfrm>
          <a:custGeom>
            <a:avLst/>
            <a:gdLst/>
            <a:ahLst/>
            <a:cxnLst/>
            <a:rect r="r" b="b" t="t" l="l"/>
            <a:pathLst>
              <a:path h="467752" w="326601">
                <a:moveTo>
                  <a:pt x="0" y="0"/>
                </a:moveTo>
                <a:lnTo>
                  <a:pt x="326601" y="0"/>
                </a:lnTo>
                <a:lnTo>
                  <a:pt x="326601" y="467752"/>
                </a:lnTo>
                <a:lnTo>
                  <a:pt x="0" y="467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12362210" y="3949364"/>
            <a:ext cx="344338" cy="350918"/>
          </a:xfrm>
          <a:custGeom>
            <a:avLst/>
            <a:gdLst/>
            <a:ahLst/>
            <a:cxnLst/>
            <a:rect r="r" b="b" t="t" l="l"/>
            <a:pathLst>
              <a:path h="350918" w="344338">
                <a:moveTo>
                  <a:pt x="0" y="0"/>
                </a:moveTo>
                <a:lnTo>
                  <a:pt x="344338" y="0"/>
                </a:lnTo>
                <a:lnTo>
                  <a:pt x="344338" y="350917"/>
                </a:lnTo>
                <a:lnTo>
                  <a:pt x="0" y="3509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2362210" y="4765491"/>
            <a:ext cx="344338" cy="350918"/>
          </a:xfrm>
          <a:custGeom>
            <a:avLst/>
            <a:gdLst/>
            <a:ahLst/>
            <a:cxnLst/>
            <a:rect r="r" b="b" t="t" l="l"/>
            <a:pathLst>
              <a:path h="350918" w="344338">
                <a:moveTo>
                  <a:pt x="0" y="0"/>
                </a:moveTo>
                <a:lnTo>
                  <a:pt x="344338" y="0"/>
                </a:lnTo>
                <a:lnTo>
                  <a:pt x="344338" y="350918"/>
                </a:lnTo>
                <a:lnTo>
                  <a:pt x="0" y="3509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2362210" y="5503704"/>
            <a:ext cx="344338" cy="350918"/>
          </a:xfrm>
          <a:custGeom>
            <a:avLst/>
            <a:gdLst/>
            <a:ahLst/>
            <a:cxnLst/>
            <a:rect r="r" b="b" t="t" l="l"/>
            <a:pathLst>
              <a:path h="350918" w="344338">
                <a:moveTo>
                  <a:pt x="0" y="0"/>
                </a:moveTo>
                <a:lnTo>
                  <a:pt x="344338" y="0"/>
                </a:lnTo>
                <a:lnTo>
                  <a:pt x="344338" y="350917"/>
                </a:lnTo>
                <a:lnTo>
                  <a:pt x="0" y="3509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2362210" y="6321346"/>
            <a:ext cx="344338" cy="350918"/>
          </a:xfrm>
          <a:custGeom>
            <a:avLst/>
            <a:gdLst/>
            <a:ahLst/>
            <a:cxnLst/>
            <a:rect r="r" b="b" t="t" l="l"/>
            <a:pathLst>
              <a:path h="350918" w="344338">
                <a:moveTo>
                  <a:pt x="0" y="0"/>
                </a:moveTo>
                <a:lnTo>
                  <a:pt x="344338" y="0"/>
                </a:lnTo>
                <a:lnTo>
                  <a:pt x="344338" y="350918"/>
                </a:lnTo>
                <a:lnTo>
                  <a:pt x="0" y="3509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549649" y="2549649"/>
            <a:ext cx="10287000" cy="5187702"/>
            <a:chOff x="0" y="0"/>
            <a:chExt cx="13716000" cy="6916936"/>
          </a:xfrm>
        </p:grpSpPr>
        <p:sp>
          <p:nvSpPr>
            <p:cNvPr name="AutoShape 4" id="4"/>
            <p:cNvSpPr/>
            <p:nvPr/>
          </p:nvSpPr>
          <p:spPr>
            <a:xfrm>
              <a:off x="0" y="0"/>
              <a:ext cx="13716000" cy="6916936"/>
            </a:xfrm>
            <a:prstGeom prst="rect">
              <a:avLst/>
            </a:prstGeom>
            <a:solidFill>
              <a:srgbClr val="3533C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28909" y="3550909"/>
            <a:ext cx="3929884" cy="3358265"/>
          </a:xfrm>
          <a:custGeom>
            <a:avLst/>
            <a:gdLst/>
            <a:ahLst/>
            <a:cxnLst/>
            <a:rect r="r" b="b" t="t" l="l"/>
            <a:pathLst>
              <a:path h="3358265" w="3929884">
                <a:moveTo>
                  <a:pt x="0" y="0"/>
                </a:moveTo>
                <a:lnTo>
                  <a:pt x="3929884" y="0"/>
                </a:lnTo>
                <a:lnTo>
                  <a:pt x="3929884" y="3358264"/>
                </a:lnTo>
                <a:lnTo>
                  <a:pt x="0" y="3358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77445" y="901598"/>
            <a:ext cx="8225190" cy="7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2"/>
              </a:lnSpc>
            </a:pPr>
            <a:r>
              <a:rPr lang="en-US" b="true" sz="4523" spc="22">
                <a:solidFill>
                  <a:srgbClr val="3533CD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CONOCE A TUS VECINOS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87077" y="3246525"/>
            <a:ext cx="4966756" cy="842647"/>
            <a:chOff x="0" y="0"/>
            <a:chExt cx="4039346" cy="6853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39346" cy="685305"/>
            </a:xfrm>
            <a:custGeom>
              <a:avLst/>
              <a:gdLst/>
              <a:ahLst/>
              <a:cxnLst/>
              <a:rect r="r" b="b" t="t" l="l"/>
              <a:pathLst>
                <a:path h="685305" w="4039346">
                  <a:moveTo>
                    <a:pt x="3914886" y="685305"/>
                  </a:moveTo>
                  <a:lnTo>
                    <a:pt x="124460" y="685305"/>
                  </a:lnTo>
                  <a:cubicBezTo>
                    <a:pt x="55880" y="685305"/>
                    <a:pt x="0" y="629425"/>
                    <a:pt x="0" y="5608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4886" y="0"/>
                  </a:lnTo>
                  <a:cubicBezTo>
                    <a:pt x="3983466" y="0"/>
                    <a:pt x="4039346" y="55880"/>
                    <a:pt x="4039346" y="124460"/>
                  </a:cubicBezTo>
                  <a:lnTo>
                    <a:pt x="4039346" y="560845"/>
                  </a:lnTo>
                  <a:cubicBezTo>
                    <a:pt x="4039346" y="629425"/>
                    <a:pt x="3983466" y="685305"/>
                    <a:pt x="3914886" y="6853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87077" y="6139649"/>
            <a:ext cx="4966756" cy="847220"/>
            <a:chOff x="0" y="0"/>
            <a:chExt cx="4039346" cy="6890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39346" cy="689024"/>
            </a:xfrm>
            <a:custGeom>
              <a:avLst/>
              <a:gdLst/>
              <a:ahLst/>
              <a:cxnLst/>
              <a:rect r="r" b="b" t="t" l="l"/>
              <a:pathLst>
                <a:path h="689024" w="4039346">
                  <a:moveTo>
                    <a:pt x="3914886" y="689024"/>
                  </a:moveTo>
                  <a:lnTo>
                    <a:pt x="124460" y="689024"/>
                  </a:lnTo>
                  <a:cubicBezTo>
                    <a:pt x="55880" y="689024"/>
                    <a:pt x="0" y="633144"/>
                    <a:pt x="0" y="5645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4886" y="0"/>
                  </a:lnTo>
                  <a:cubicBezTo>
                    <a:pt x="3983466" y="0"/>
                    <a:pt x="4039346" y="55880"/>
                    <a:pt x="4039346" y="124460"/>
                  </a:cubicBezTo>
                  <a:lnTo>
                    <a:pt x="4039346" y="564564"/>
                  </a:lnTo>
                  <a:cubicBezTo>
                    <a:pt x="4039346" y="633144"/>
                    <a:pt x="3983466" y="689024"/>
                    <a:pt x="3914886" y="68902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665822" y="3487434"/>
            <a:ext cx="4588011" cy="30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7"/>
              </a:lnSpc>
            </a:pPr>
            <a:r>
              <a:rPr lang="en-US" sz="1758" spc="1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Seguridad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67516" y="6382844"/>
            <a:ext cx="6578123" cy="30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7"/>
              </a:lnSpc>
              <a:spcBef>
                <a:spcPct val="0"/>
              </a:spcBef>
            </a:pPr>
            <a:r>
              <a:rPr lang="en-US" b="true" sz="1758" spc="17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Recursos humanos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287077" y="7586944"/>
            <a:ext cx="4966756" cy="840552"/>
            <a:chOff x="0" y="0"/>
            <a:chExt cx="4039346" cy="6836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39346" cy="683601"/>
            </a:xfrm>
            <a:custGeom>
              <a:avLst/>
              <a:gdLst/>
              <a:ahLst/>
              <a:cxnLst/>
              <a:rect r="r" b="b" t="t" l="l"/>
              <a:pathLst>
                <a:path h="683601" w="4039346">
                  <a:moveTo>
                    <a:pt x="3914886" y="683601"/>
                  </a:moveTo>
                  <a:lnTo>
                    <a:pt x="124460" y="683601"/>
                  </a:lnTo>
                  <a:cubicBezTo>
                    <a:pt x="55880" y="683601"/>
                    <a:pt x="0" y="627721"/>
                    <a:pt x="0" y="559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4886" y="0"/>
                  </a:lnTo>
                  <a:cubicBezTo>
                    <a:pt x="3983466" y="0"/>
                    <a:pt x="4039346" y="55880"/>
                    <a:pt x="4039346" y="124460"/>
                  </a:cubicBezTo>
                  <a:lnTo>
                    <a:pt x="4039346" y="559141"/>
                  </a:lnTo>
                  <a:cubicBezTo>
                    <a:pt x="4039346" y="627721"/>
                    <a:pt x="3983466" y="683601"/>
                    <a:pt x="3914886" y="6836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867516" y="7826805"/>
            <a:ext cx="4091923" cy="30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7"/>
              </a:lnSpc>
              <a:spcBef>
                <a:spcPct val="0"/>
              </a:spcBef>
            </a:pPr>
            <a:r>
              <a:rPr lang="en-US" b="true" sz="1758" spc="17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Comercial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287077" y="9029711"/>
            <a:ext cx="4966756" cy="840552"/>
            <a:chOff x="0" y="0"/>
            <a:chExt cx="4039346" cy="6836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39346" cy="683601"/>
            </a:xfrm>
            <a:custGeom>
              <a:avLst/>
              <a:gdLst/>
              <a:ahLst/>
              <a:cxnLst/>
              <a:rect r="r" b="b" t="t" l="l"/>
              <a:pathLst>
                <a:path h="683601" w="4039346">
                  <a:moveTo>
                    <a:pt x="3914886" y="683601"/>
                  </a:moveTo>
                  <a:lnTo>
                    <a:pt x="124460" y="683601"/>
                  </a:lnTo>
                  <a:cubicBezTo>
                    <a:pt x="55880" y="683601"/>
                    <a:pt x="0" y="627721"/>
                    <a:pt x="0" y="559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4886" y="0"/>
                  </a:lnTo>
                  <a:cubicBezTo>
                    <a:pt x="3983466" y="0"/>
                    <a:pt x="4039346" y="55880"/>
                    <a:pt x="4039346" y="124460"/>
                  </a:cubicBezTo>
                  <a:lnTo>
                    <a:pt x="4039346" y="559141"/>
                  </a:lnTo>
                  <a:cubicBezTo>
                    <a:pt x="4039346" y="627721"/>
                    <a:pt x="3983466" y="683601"/>
                    <a:pt x="3914886" y="6836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867516" y="9278700"/>
            <a:ext cx="4091923" cy="30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7"/>
              </a:lnSpc>
              <a:spcBef>
                <a:spcPct val="0"/>
              </a:spcBef>
            </a:pPr>
            <a:r>
              <a:rPr lang="en-US" b="true" sz="1758" spc="17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Marketing y comunicación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287077" y="4708399"/>
            <a:ext cx="4966756" cy="812024"/>
            <a:chOff x="0" y="0"/>
            <a:chExt cx="4039346" cy="660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39346" cy="660400"/>
            </a:xfrm>
            <a:custGeom>
              <a:avLst/>
              <a:gdLst/>
              <a:ahLst/>
              <a:cxnLst/>
              <a:rect r="r" b="b" t="t" l="l"/>
              <a:pathLst>
                <a:path h="660400" w="4039346">
                  <a:moveTo>
                    <a:pt x="391488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4886" y="0"/>
                  </a:lnTo>
                  <a:cubicBezTo>
                    <a:pt x="3983466" y="0"/>
                    <a:pt x="4039346" y="55880"/>
                    <a:pt x="4039346" y="124460"/>
                  </a:cubicBezTo>
                  <a:lnTo>
                    <a:pt x="4039346" y="535940"/>
                  </a:lnTo>
                  <a:cubicBezTo>
                    <a:pt x="4039346" y="604520"/>
                    <a:pt x="3983466" y="660400"/>
                    <a:pt x="391488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665822" y="4936427"/>
            <a:ext cx="4074164" cy="30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7"/>
              </a:lnSpc>
              <a:spcBef>
                <a:spcPct val="0"/>
              </a:spcBef>
            </a:pPr>
            <a:r>
              <a:rPr lang="en-US" b="true" sz="1758" spc="17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Diseño y experiencia de usuario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287077" y="2042970"/>
            <a:ext cx="4966756" cy="842647"/>
            <a:chOff x="0" y="0"/>
            <a:chExt cx="4039346" cy="6853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39346" cy="685305"/>
            </a:xfrm>
            <a:custGeom>
              <a:avLst/>
              <a:gdLst/>
              <a:ahLst/>
              <a:cxnLst/>
              <a:rect r="r" b="b" t="t" l="l"/>
              <a:pathLst>
                <a:path h="685305" w="4039346">
                  <a:moveTo>
                    <a:pt x="3914886" y="685305"/>
                  </a:moveTo>
                  <a:lnTo>
                    <a:pt x="124460" y="685305"/>
                  </a:lnTo>
                  <a:cubicBezTo>
                    <a:pt x="55880" y="685305"/>
                    <a:pt x="0" y="629425"/>
                    <a:pt x="0" y="5608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4886" y="0"/>
                  </a:lnTo>
                  <a:cubicBezTo>
                    <a:pt x="3983466" y="0"/>
                    <a:pt x="4039346" y="55880"/>
                    <a:pt x="4039346" y="124460"/>
                  </a:cubicBezTo>
                  <a:lnTo>
                    <a:pt x="4039346" y="560845"/>
                  </a:lnTo>
                  <a:cubicBezTo>
                    <a:pt x="4039346" y="629425"/>
                    <a:pt x="3983466" y="685305"/>
                    <a:pt x="3914886" y="6853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665822" y="2283879"/>
            <a:ext cx="4588011" cy="30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7"/>
              </a:lnSpc>
            </a:pPr>
            <a:r>
              <a:rPr lang="en-US" sz="1758" spc="1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Soporte y atención al cliente</a:t>
            </a:r>
          </a:p>
        </p:txBody>
      </p:sp>
    </p:spTree>
  </p:cSld>
  <p:clrMapOvr>
    <a:masterClrMapping/>
  </p:clrMapOvr>
  <p:transition spd="slow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3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81061" y="3218459"/>
            <a:ext cx="14408359" cy="4999239"/>
            <a:chOff x="0" y="0"/>
            <a:chExt cx="11057706" cy="383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57706" cy="3836670"/>
            </a:xfrm>
            <a:custGeom>
              <a:avLst/>
              <a:gdLst/>
              <a:ahLst/>
              <a:cxnLst/>
              <a:rect r="r" b="b" t="t" l="l"/>
              <a:pathLst>
                <a:path h="3836670" w="11057706">
                  <a:moveTo>
                    <a:pt x="10933247" y="3836669"/>
                  </a:moveTo>
                  <a:lnTo>
                    <a:pt x="124460" y="3836669"/>
                  </a:lnTo>
                  <a:cubicBezTo>
                    <a:pt x="55880" y="3836669"/>
                    <a:pt x="0" y="3780789"/>
                    <a:pt x="0" y="3712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33247" y="0"/>
                  </a:lnTo>
                  <a:cubicBezTo>
                    <a:pt x="11001826" y="0"/>
                    <a:pt x="11057706" y="55880"/>
                    <a:pt x="11057706" y="124460"/>
                  </a:cubicBezTo>
                  <a:lnTo>
                    <a:pt x="11057706" y="3712209"/>
                  </a:lnTo>
                  <a:cubicBezTo>
                    <a:pt x="11057706" y="3780789"/>
                    <a:pt x="11001826" y="3836670"/>
                    <a:pt x="10933247" y="383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620160" y="3493805"/>
            <a:ext cx="4189721" cy="4448546"/>
          </a:xfrm>
          <a:custGeom>
            <a:avLst/>
            <a:gdLst/>
            <a:ahLst/>
            <a:cxnLst/>
            <a:rect r="r" b="b" t="t" l="l"/>
            <a:pathLst>
              <a:path h="4448546" w="4189721">
                <a:moveTo>
                  <a:pt x="0" y="0"/>
                </a:moveTo>
                <a:lnTo>
                  <a:pt x="4189721" y="0"/>
                </a:lnTo>
                <a:lnTo>
                  <a:pt x="4189721" y="4448546"/>
                </a:lnTo>
                <a:lnTo>
                  <a:pt x="0" y="4448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18503" y="6024380"/>
            <a:ext cx="606271" cy="768364"/>
          </a:xfrm>
          <a:custGeom>
            <a:avLst/>
            <a:gdLst/>
            <a:ahLst/>
            <a:cxnLst/>
            <a:rect r="r" b="b" t="t" l="l"/>
            <a:pathLst>
              <a:path h="768364" w="606271">
                <a:moveTo>
                  <a:pt x="0" y="0"/>
                </a:moveTo>
                <a:lnTo>
                  <a:pt x="606272" y="0"/>
                </a:lnTo>
                <a:lnTo>
                  <a:pt x="606272" y="768364"/>
                </a:lnTo>
                <a:lnTo>
                  <a:pt x="0" y="768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2081061" y="2050342"/>
            <a:ext cx="14408359" cy="857292"/>
            <a:chOff x="0" y="0"/>
            <a:chExt cx="19211145" cy="114305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9211145" cy="1143056"/>
              <a:chOff x="0" y="0"/>
              <a:chExt cx="11057706" cy="660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057706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1057706">
                    <a:moveTo>
                      <a:pt x="1093324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933247" y="0"/>
                    </a:lnTo>
                    <a:cubicBezTo>
                      <a:pt x="11001826" y="0"/>
                      <a:pt x="11057706" y="55880"/>
                      <a:pt x="11057706" y="124460"/>
                    </a:cubicBezTo>
                    <a:lnTo>
                      <a:pt x="11057706" y="535940"/>
                    </a:lnTo>
                    <a:cubicBezTo>
                      <a:pt x="11057706" y="604520"/>
                      <a:pt x="11001826" y="660400"/>
                      <a:pt x="10933247" y="66040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583481" y="272266"/>
              <a:ext cx="863695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b="true" sz="2499" spc="24">
                  <a:solidFill>
                    <a:srgbClr val="3533C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ARQUITECTURA DEL PROYECTO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173260" y="7222530"/>
            <a:ext cx="3213862" cy="3125177"/>
            <a:chOff x="0" y="0"/>
            <a:chExt cx="4285149" cy="41669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338704"/>
              <a:ext cx="4285149" cy="2828198"/>
            </a:xfrm>
            <a:custGeom>
              <a:avLst/>
              <a:gdLst/>
              <a:ahLst/>
              <a:cxnLst/>
              <a:rect r="r" b="b" t="t" l="l"/>
              <a:pathLst>
                <a:path h="2828198" w="4285149">
                  <a:moveTo>
                    <a:pt x="0" y="0"/>
                  </a:moveTo>
                  <a:lnTo>
                    <a:pt x="4285149" y="0"/>
                  </a:lnTo>
                  <a:lnTo>
                    <a:pt x="4285149" y="2828199"/>
                  </a:lnTo>
                  <a:lnTo>
                    <a:pt x="0" y="282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68349" y="0"/>
              <a:ext cx="1631281" cy="1766151"/>
            </a:xfrm>
            <a:custGeom>
              <a:avLst/>
              <a:gdLst/>
              <a:ahLst/>
              <a:cxnLst/>
              <a:rect r="r" b="b" t="t" l="l"/>
              <a:pathLst>
                <a:path h="1766151" w="1631281">
                  <a:moveTo>
                    <a:pt x="0" y="0"/>
                  </a:moveTo>
                  <a:lnTo>
                    <a:pt x="1631281" y="0"/>
                  </a:lnTo>
                  <a:lnTo>
                    <a:pt x="1631281" y="1766151"/>
                  </a:lnTo>
                  <a:lnTo>
                    <a:pt x="0" y="1766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3443009">
            <a:off x="10061354" y="5262082"/>
            <a:ext cx="454105" cy="1357378"/>
          </a:xfrm>
          <a:custGeom>
            <a:avLst/>
            <a:gdLst/>
            <a:ahLst/>
            <a:cxnLst/>
            <a:rect r="r" b="b" t="t" l="l"/>
            <a:pathLst>
              <a:path h="1357378" w="454105">
                <a:moveTo>
                  <a:pt x="0" y="0"/>
                </a:moveTo>
                <a:lnTo>
                  <a:pt x="454105" y="0"/>
                </a:lnTo>
                <a:lnTo>
                  <a:pt x="454105" y="1357378"/>
                </a:lnTo>
                <a:lnTo>
                  <a:pt x="0" y="13573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7162965">
            <a:off x="9855535" y="3879286"/>
            <a:ext cx="454105" cy="1357378"/>
          </a:xfrm>
          <a:custGeom>
            <a:avLst/>
            <a:gdLst/>
            <a:ahLst/>
            <a:cxnLst/>
            <a:rect r="r" b="b" t="t" l="l"/>
            <a:pathLst>
              <a:path h="1357378" w="454105">
                <a:moveTo>
                  <a:pt x="454105" y="0"/>
                </a:moveTo>
                <a:lnTo>
                  <a:pt x="0" y="0"/>
                </a:lnTo>
                <a:lnTo>
                  <a:pt x="0" y="1357378"/>
                </a:lnTo>
                <a:lnTo>
                  <a:pt x="454105" y="1357378"/>
                </a:lnTo>
                <a:lnTo>
                  <a:pt x="45410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89387" y="3896993"/>
            <a:ext cx="1495973" cy="1343655"/>
          </a:xfrm>
          <a:custGeom>
            <a:avLst/>
            <a:gdLst/>
            <a:ahLst/>
            <a:cxnLst/>
            <a:rect r="r" b="b" t="t" l="l"/>
            <a:pathLst>
              <a:path h="1343655" w="1495973">
                <a:moveTo>
                  <a:pt x="0" y="0"/>
                </a:moveTo>
                <a:lnTo>
                  <a:pt x="1495972" y="0"/>
                </a:lnTo>
                <a:lnTo>
                  <a:pt x="1495972" y="1343656"/>
                </a:lnTo>
                <a:lnTo>
                  <a:pt x="0" y="13436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87262" y="5531873"/>
            <a:ext cx="1498098" cy="1405622"/>
          </a:xfrm>
          <a:custGeom>
            <a:avLst/>
            <a:gdLst/>
            <a:ahLst/>
            <a:cxnLst/>
            <a:rect r="r" b="b" t="t" l="l"/>
            <a:pathLst>
              <a:path h="1405622" w="1498098">
                <a:moveTo>
                  <a:pt x="0" y="0"/>
                </a:moveTo>
                <a:lnTo>
                  <a:pt x="1498097" y="0"/>
                </a:lnTo>
                <a:lnTo>
                  <a:pt x="1498097" y="1405622"/>
                </a:lnTo>
                <a:lnTo>
                  <a:pt x="0" y="14056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46059" y="4486024"/>
            <a:ext cx="656991" cy="898868"/>
          </a:xfrm>
          <a:custGeom>
            <a:avLst/>
            <a:gdLst/>
            <a:ahLst/>
            <a:cxnLst/>
            <a:rect r="r" b="b" t="t" l="l"/>
            <a:pathLst>
              <a:path h="898868" w="656991">
                <a:moveTo>
                  <a:pt x="0" y="0"/>
                </a:moveTo>
                <a:lnTo>
                  <a:pt x="656991" y="0"/>
                </a:lnTo>
                <a:lnTo>
                  <a:pt x="656991" y="898867"/>
                </a:lnTo>
                <a:lnTo>
                  <a:pt x="0" y="8988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822795" y="4486024"/>
            <a:ext cx="979646" cy="979646"/>
          </a:xfrm>
          <a:custGeom>
            <a:avLst/>
            <a:gdLst/>
            <a:ahLst/>
            <a:cxnLst/>
            <a:rect r="r" b="b" t="t" l="l"/>
            <a:pathLst>
              <a:path h="979646" w="979646">
                <a:moveTo>
                  <a:pt x="0" y="0"/>
                </a:moveTo>
                <a:lnTo>
                  <a:pt x="979646" y="0"/>
                </a:lnTo>
                <a:lnTo>
                  <a:pt x="979646" y="979645"/>
                </a:lnTo>
                <a:lnTo>
                  <a:pt x="0" y="97964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04366" y="590843"/>
            <a:ext cx="7444230" cy="7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2"/>
              </a:lnSpc>
            </a:pPr>
            <a:r>
              <a:rPr lang="en-US" b="true" sz="4523" spc="22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HAZ VER LA SOLUCIÓN</a:t>
            </a:r>
          </a:p>
        </p:txBody>
      </p:sp>
      <p:sp>
        <p:nvSpPr>
          <p:cNvPr name="TextBox 20" id="20"/>
          <p:cNvSpPr txBox="true"/>
          <p:nvPr/>
        </p:nvSpPr>
        <p:spPr>
          <a:xfrm rot="-3241561">
            <a:off x="9274092" y="6393572"/>
            <a:ext cx="409167" cy="19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"/>
              </a:lnSpc>
            </a:pPr>
            <a:r>
              <a:rPr lang="en-US" sz="1230" b="true">
                <a:solidFill>
                  <a:srgbClr val="3533C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44040" y="6379987"/>
            <a:ext cx="1754342" cy="20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4"/>
              </a:lnSpc>
              <a:spcBef>
                <a:spcPct val="0"/>
              </a:spcBef>
            </a:pPr>
            <a:r>
              <a:rPr lang="en-US" sz="1174">
                <a:solidFill>
                  <a:srgbClr val="3533CD"/>
                </a:solidFill>
                <a:latin typeface="Raleway"/>
                <a:ea typeface="Raleway"/>
                <a:cs typeface="Raleway"/>
                <a:sym typeface="Raleway"/>
              </a:rPr>
              <a:t>Sistema de pago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06184" y="4540246"/>
            <a:ext cx="1630055" cy="20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4"/>
              </a:lnSpc>
              <a:spcBef>
                <a:spcPct val="0"/>
              </a:spcBef>
            </a:pPr>
            <a:r>
              <a:rPr lang="en-US" sz="1174">
                <a:solidFill>
                  <a:srgbClr val="3533CD"/>
                </a:solidFill>
                <a:latin typeface="Raleway"/>
                <a:ea typeface="Raleway"/>
                <a:cs typeface="Raleway"/>
                <a:sym typeface="Raleway"/>
              </a:rPr>
              <a:t>Navegador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46059" y="5664461"/>
            <a:ext cx="2266507" cy="19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44"/>
              </a:lnSpc>
              <a:spcBef>
                <a:spcPct val="0"/>
              </a:spcBef>
            </a:pPr>
            <a:r>
              <a:rPr lang="en-US" sz="1174">
                <a:solidFill>
                  <a:srgbClr val="3533CD"/>
                </a:solidFill>
                <a:latin typeface="Raleway"/>
                <a:ea typeface="Raleway"/>
                <a:cs typeface="Raleway"/>
                <a:sym typeface="Raleway"/>
              </a:rPr>
              <a:t>Frontend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10746" y="5604413"/>
            <a:ext cx="2266507" cy="19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44"/>
              </a:lnSpc>
              <a:spcBef>
                <a:spcPct val="0"/>
              </a:spcBef>
            </a:pPr>
            <a:r>
              <a:rPr lang="en-US" sz="1174">
                <a:solidFill>
                  <a:srgbClr val="3533CD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69993" y="6868944"/>
            <a:ext cx="2266507" cy="20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4"/>
              </a:lnSpc>
              <a:spcBef>
                <a:spcPct val="0"/>
              </a:spcBef>
            </a:pPr>
            <a:r>
              <a:rPr lang="en-US" sz="1174">
                <a:solidFill>
                  <a:srgbClr val="3533CD"/>
                </a:solidFill>
                <a:latin typeface="Raleway"/>
                <a:ea typeface="Raleway"/>
                <a:cs typeface="Raleway"/>
                <a:sym typeface="Raleway"/>
              </a:rPr>
              <a:t>Base de datos</a:t>
            </a:r>
          </a:p>
        </p:txBody>
      </p:sp>
      <p:sp>
        <p:nvSpPr>
          <p:cNvPr name="AutoShape 26" id="26"/>
          <p:cNvSpPr/>
          <p:nvPr/>
        </p:nvSpPr>
        <p:spPr>
          <a:xfrm flipH="true">
            <a:off x="7108952" y="4710965"/>
            <a:ext cx="605522" cy="17368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>
            <a:off x="8033245" y="5949221"/>
            <a:ext cx="262300" cy="529970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  <p:transition spd="slow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484832" y="1306391"/>
            <a:ext cx="19050" cy="6542541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4760520" y="1306391"/>
            <a:ext cx="19050" cy="6542541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158145" y="1306298"/>
            <a:ext cx="2345737" cy="0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4760520" y="1306298"/>
            <a:ext cx="2345737" cy="0"/>
          </a:xfrm>
          <a:prstGeom prst="line">
            <a:avLst/>
          </a:prstGeom>
          <a:ln cap="flat" w="38100">
            <a:solidFill>
              <a:srgbClr val="2B2B2B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3783755" y="2186626"/>
            <a:ext cx="10942508" cy="1289607"/>
            <a:chOff x="0" y="0"/>
            <a:chExt cx="8811153" cy="1038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11153" cy="1038420"/>
            </a:xfrm>
            <a:custGeom>
              <a:avLst/>
              <a:gdLst/>
              <a:ahLst/>
              <a:cxnLst/>
              <a:rect r="r" b="b" t="t" l="l"/>
              <a:pathLst>
                <a:path h="1038420" w="8811153">
                  <a:moveTo>
                    <a:pt x="8686692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86693" y="0"/>
                  </a:lnTo>
                  <a:cubicBezTo>
                    <a:pt x="8755273" y="0"/>
                    <a:pt x="8811153" y="55880"/>
                    <a:pt x="8811153" y="124460"/>
                  </a:cubicBezTo>
                  <a:lnTo>
                    <a:pt x="8811153" y="913960"/>
                  </a:lnTo>
                  <a:cubicBezTo>
                    <a:pt x="8811153" y="982540"/>
                    <a:pt x="8755273" y="1038420"/>
                    <a:pt x="8686693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783755" y="4646199"/>
            <a:ext cx="2859954" cy="1246129"/>
            <a:chOff x="0" y="0"/>
            <a:chExt cx="2800901" cy="12203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00901" cy="1220398"/>
            </a:xfrm>
            <a:custGeom>
              <a:avLst/>
              <a:gdLst/>
              <a:ahLst/>
              <a:cxnLst/>
              <a:rect r="r" b="b" t="t" l="l"/>
              <a:pathLst>
                <a:path h="1220398" w="2800901">
                  <a:moveTo>
                    <a:pt x="2676441" y="1220398"/>
                  </a:moveTo>
                  <a:lnTo>
                    <a:pt x="124460" y="1220398"/>
                  </a:lnTo>
                  <a:cubicBezTo>
                    <a:pt x="55880" y="1220398"/>
                    <a:pt x="0" y="1164518"/>
                    <a:pt x="0" y="10959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6441" y="0"/>
                  </a:lnTo>
                  <a:cubicBezTo>
                    <a:pt x="2745021" y="0"/>
                    <a:pt x="2800901" y="55880"/>
                    <a:pt x="2800901" y="124460"/>
                  </a:cubicBezTo>
                  <a:lnTo>
                    <a:pt x="2800901" y="1095938"/>
                  </a:lnTo>
                  <a:cubicBezTo>
                    <a:pt x="2800901" y="1164518"/>
                    <a:pt x="2745021" y="1220398"/>
                    <a:pt x="2676441" y="12203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783755" y="6236747"/>
            <a:ext cx="2859954" cy="1246129"/>
            <a:chOff x="0" y="0"/>
            <a:chExt cx="2800901" cy="12203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0901" cy="1220398"/>
            </a:xfrm>
            <a:custGeom>
              <a:avLst/>
              <a:gdLst/>
              <a:ahLst/>
              <a:cxnLst/>
              <a:rect r="r" b="b" t="t" l="l"/>
              <a:pathLst>
                <a:path h="1220398" w="2800901">
                  <a:moveTo>
                    <a:pt x="2676441" y="1220398"/>
                  </a:moveTo>
                  <a:lnTo>
                    <a:pt x="124460" y="1220398"/>
                  </a:lnTo>
                  <a:cubicBezTo>
                    <a:pt x="55880" y="1220398"/>
                    <a:pt x="0" y="1164518"/>
                    <a:pt x="0" y="10959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6441" y="0"/>
                  </a:lnTo>
                  <a:cubicBezTo>
                    <a:pt x="2745021" y="0"/>
                    <a:pt x="2800901" y="55880"/>
                    <a:pt x="2800901" y="124460"/>
                  </a:cubicBezTo>
                  <a:lnTo>
                    <a:pt x="2800901" y="1095938"/>
                  </a:lnTo>
                  <a:cubicBezTo>
                    <a:pt x="2800901" y="1164518"/>
                    <a:pt x="2745021" y="1220398"/>
                    <a:pt x="2676441" y="12203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783755" y="7811553"/>
            <a:ext cx="2859954" cy="1246129"/>
            <a:chOff x="0" y="0"/>
            <a:chExt cx="2800901" cy="12203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00901" cy="1220398"/>
            </a:xfrm>
            <a:custGeom>
              <a:avLst/>
              <a:gdLst/>
              <a:ahLst/>
              <a:cxnLst/>
              <a:rect r="r" b="b" t="t" l="l"/>
              <a:pathLst>
                <a:path h="1220398" w="2800901">
                  <a:moveTo>
                    <a:pt x="2676441" y="1220398"/>
                  </a:moveTo>
                  <a:lnTo>
                    <a:pt x="124460" y="1220398"/>
                  </a:lnTo>
                  <a:cubicBezTo>
                    <a:pt x="55880" y="1220398"/>
                    <a:pt x="0" y="1164518"/>
                    <a:pt x="0" y="10959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6441" y="0"/>
                  </a:lnTo>
                  <a:cubicBezTo>
                    <a:pt x="2745021" y="0"/>
                    <a:pt x="2800901" y="55880"/>
                    <a:pt x="2800901" y="124460"/>
                  </a:cubicBezTo>
                  <a:lnTo>
                    <a:pt x="2800901" y="1095938"/>
                  </a:lnTo>
                  <a:cubicBezTo>
                    <a:pt x="2800901" y="1164518"/>
                    <a:pt x="2745021" y="1220398"/>
                    <a:pt x="2676441" y="12203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866309" y="4646199"/>
            <a:ext cx="2859954" cy="1246129"/>
            <a:chOff x="0" y="0"/>
            <a:chExt cx="2800901" cy="12203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00901" cy="1220398"/>
            </a:xfrm>
            <a:custGeom>
              <a:avLst/>
              <a:gdLst/>
              <a:ahLst/>
              <a:cxnLst/>
              <a:rect r="r" b="b" t="t" l="l"/>
              <a:pathLst>
                <a:path h="1220398" w="2800901">
                  <a:moveTo>
                    <a:pt x="2676441" y="1220398"/>
                  </a:moveTo>
                  <a:lnTo>
                    <a:pt x="124460" y="1220398"/>
                  </a:lnTo>
                  <a:cubicBezTo>
                    <a:pt x="55880" y="1220398"/>
                    <a:pt x="0" y="1164518"/>
                    <a:pt x="0" y="10959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6441" y="0"/>
                  </a:lnTo>
                  <a:cubicBezTo>
                    <a:pt x="2745021" y="0"/>
                    <a:pt x="2800901" y="55880"/>
                    <a:pt x="2800901" y="124460"/>
                  </a:cubicBezTo>
                  <a:lnTo>
                    <a:pt x="2800901" y="1095938"/>
                  </a:lnTo>
                  <a:cubicBezTo>
                    <a:pt x="2800901" y="1164518"/>
                    <a:pt x="2745021" y="1220398"/>
                    <a:pt x="2676441" y="12203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866309" y="6236747"/>
            <a:ext cx="2859954" cy="1246129"/>
            <a:chOff x="0" y="0"/>
            <a:chExt cx="2800901" cy="12203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00901" cy="1220398"/>
            </a:xfrm>
            <a:custGeom>
              <a:avLst/>
              <a:gdLst/>
              <a:ahLst/>
              <a:cxnLst/>
              <a:rect r="r" b="b" t="t" l="l"/>
              <a:pathLst>
                <a:path h="1220398" w="2800901">
                  <a:moveTo>
                    <a:pt x="2676441" y="1220398"/>
                  </a:moveTo>
                  <a:lnTo>
                    <a:pt x="124460" y="1220398"/>
                  </a:lnTo>
                  <a:cubicBezTo>
                    <a:pt x="55880" y="1220398"/>
                    <a:pt x="0" y="1164518"/>
                    <a:pt x="0" y="10959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6441" y="0"/>
                  </a:lnTo>
                  <a:cubicBezTo>
                    <a:pt x="2745021" y="0"/>
                    <a:pt x="2800901" y="55880"/>
                    <a:pt x="2800901" y="124460"/>
                  </a:cubicBezTo>
                  <a:lnTo>
                    <a:pt x="2800901" y="1095938"/>
                  </a:lnTo>
                  <a:cubicBezTo>
                    <a:pt x="2800901" y="1164518"/>
                    <a:pt x="2745021" y="1220398"/>
                    <a:pt x="2676441" y="12203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866309" y="7811553"/>
            <a:ext cx="2859954" cy="1246129"/>
            <a:chOff x="0" y="0"/>
            <a:chExt cx="2800901" cy="12203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00901" cy="1220398"/>
            </a:xfrm>
            <a:custGeom>
              <a:avLst/>
              <a:gdLst/>
              <a:ahLst/>
              <a:cxnLst/>
              <a:rect r="r" b="b" t="t" l="l"/>
              <a:pathLst>
                <a:path h="1220398" w="2800901">
                  <a:moveTo>
                    <a:pt x="2676441" y="1220398"/>
                  </a:moveTo>
                  <a:lnTo>
                    <a:pt x="124460" y="1220398"/>
                  </a:lnTo>
                  <a:cubicBezTo>
                    <a:pt x="55880" y="1220398"/>
                    <a:pt x="0" y="1164518"/>
                    <a:pt x="0" y="10959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6441" y="0"/>
                  </a:lnTo>
                  <a:cubicBezTo>
                    <a:pt x="2745021" y="0"/>
                    <a:pt x="2800901" y="55880"/>
                    <a:pt x="2800901" y="124460"/>
                  </a:cubicBezTo>
                  <a:lnTo>
                    <a:pt x="2800901" y="1095938"/>
                  </a:lnTo>
                  <a:cubicBezTo>
                    <a:pt x="2800901" y="1164518"/>
                    <a:pt x="2745021" y="1220398"/>
                    <a:pt x="2676441" y="12203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9875703">
            <a:off x="-5394906" y="1489515"/>
            <a:ext cx="6466670" cy="12500685"/>
            <a:chOff x="0" y="0"/>
            <a:chExt cx="1703156" cy="32923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03156" cy="3292361"/>
            </a:xfrm>
            <a:custGeom>
              <a:avLst/>
              <a:gdLst/>
              <a:ahLst/>
              <a:cxnLst/>
              <a:rect r="r" b="b" t="t" l="l"/>
              <a:pathLst>
                <a:path h="3292361" w="1703156">
                  <a:moveTo>
                    <a:pt x="0" y="0"/>
                  </a:moveTo>
                  <a:lnTo>
                    <a:pt x="1703156" y="0"/>
                  </a:lnTo>
                  <a:lnTo>
                    <a:pt x="1703156" y="3292361"/>
                  </a:lnTo>
                  <a:lnTo>
                    <a:pt x="0" y="3292361"/>
                  </a:lnTo>
                  <a:close/>
                </a:path>
              </a:pathLst>
            </a:custGeom>
            <a:solidFill>
              <a:srgbClr val="3533C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703156" cy="3301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949640">
            <a:off x="14285155" y="175430"/>
            <a:ext cx="4177944" cy="2538101"/>
          </a:xfrm>
          <a:custGeom>
            <a:avLst/>
            <a:gdLst/>
            <a:ahLst/>
            <a:cxnLst/>
            <a:rect r="r" b="b" t="t" l="l"/>
            <a:pathLst>
              <a:path h="2538101" w="4177944">
                <a:moveTo>
                  <a:pt x="0" y="0"/>
                </a:moveTo>
                <a:lnTo>
                  <a:pt x="4177944" y="0"/>
                </a:lnTo>
                <a:lnTo>
                  <a:pt x="4177944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5014181" y="480982"/>
            <a:ext cx="1065499" cy="1157068"/>
            <a:chOff x="0" y="0"/>
            <a:chExt cx="1420665" cy="15427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1174" y="0"/>
              <a:ext cx="670898" cy="814662"/>
            </a:xfrm>
            <a:custGeom>
              <a:avLst/>
              <a:gdLst/>
              <a:ahLst/>
              <a:cxnLst/>
              <a:rect r="r" b="b" t="t" l="l"/>
              <a:pathLst>
                <a:path h="814662" w="670898">
                  <a:moveTo>
                    <a:pt x="0" y="0"/>
                  </a:moveTo>
                  <a:lnTo>
                    <a:pt x="670898" y="0"/>
                  </a:lnTo>
                  <a:lnTo>
                    <a:pt x="670898" y="814662"/>
                  </a:lnTo>
                  <a:lnTo>
                    <a:pt x="0" y="814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true" flipV="false" rot="0">
              <a:off x="0" y="571612"/>
              <a:ext cx="1420665" cy="971145"/>
            </a:xfrm>
            <a:custGeom>
              <a:avLst/>
              <a:gdLst/>
              <a:ahLst/>
              <a:cxnLst/>
              <a:rect r="r" b="b" t="t" l="l"/>
              <a:pathLst>
                <a:path h="971145" w="1420665">
                  <a:moveTo>
                    <a:pt x="1420665" y="0"/>
                  </a:moveTo>
                  <a:lnTo>
                    <a:pt x="0" y="0"/>
                  </a:lnTo>
                  <a:lnTo>
                    <a:pt x="0" y="971145"/>
                  </a:lnTo>
                  <a:lnTo>
                    <a:pt x="1420665" y="971145"/>
                  </a:lnTo>
                  <a:lnTo>
                    <a:pt x="14206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10505" y="531919"/>
            <a:ext cx="1048795" cy="1211352"/>
            <a:chOff x="0" y="0"/>
            <a:chExt cx="1398394" cy="161513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463109"/>
              <a:ext cx="1398394" cy="1152027"/>
            </a:xfrm>
            <a:custGeom>
              <a:avLst/>
              <a:gdLst/>
              <a:ahLst/>
              <a:cxnLst/>
              <a:rect r="r" b="b" t="t" l="l"/>
              <a:pathLst>
                <a:path h="1152027" w="1398394">
                  <a:moveTo>
                    <a:pt x="0" y="0"/>
                  </a:moveTo>
                  <a:lnTo>
                    <a:pt x="1398394" y="0"/>
                  </a:lnTo>
                  <a:lnTo>
                    <a:pt x="1398394" y="1152027"/>
                  </a:lnTo>
                  <a:lnTo>
                    <a:pt x="0" y="1152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412708" y="0"/>
              <a:ext cx="572978" cy="615504"/>
            </a:xfrm>
            <a:custGeom>
              <a:avLst/>
              <a:gdLst/>
              <a:ahLst/>
              <a:cxnLst/>
              <a:rect r="r" b="b" t="t" l="l"/>
              <a:pathLst>
                <a:path h="615504" w="572978">
                  <a:moveTo>
                    <a:pt x="0" y="0"/>
                  </a:moveTo>
                  <a:lnTo>
                    <a:pt x="572978" y="0"/>
                  </a:lnTo>
                  <a:lnTo>
                    <a:pt x="572978" y="615504"/>
                  </a:lnTo>
                  <a:lnTo>
                    <a:pt x="0" y="615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5743210" y="215372"/>
            <a:ext cx="7228012" cy="152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8"/>
              </a:lnSpc>
            </a:pPr>
            <a:r>
              <a:rPr lang="en-US" b="true" sz="4391" spc="21">
                <a:solidFill>
                  <a:srgbClr val="3533CD"/>
                </a:solidFill>
                <a:latin typeface="Raleway Heavy"/>
                <a:ea typeface="Raleway Heavy"/>
                <a:cs typeface="Raleway Heavy"/>
                <a:sym typeface="Raleway Heavy"/>
              </a:rPr>
              <a:t>¿QUÉ NOS QUITA EL SUEÑO?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08399" y="2223970"/>
            <a:ext cx="2829130" cy="115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0"/>
              </a:lnSpc>
            </a:pPr>
            <a:r>
              <a:rPr lang="en-US" b="true" sz="3335" spc="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Podemos influir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572489" y="2223970"/>
            <a:ext cx="2829130" cy="115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0"/>
              </a:lnSpc>
            </a:pPr>
            <a:r>
              <a:rPr lang="en-US" b="true" sz="3335" spc="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 podemos influir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194011" y="4962896"/>
            <a:ext cx="2039442" cy="58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1"/>
              </a:lnSpc>
            </a:pPr>
            <a:r>
              <a:rPr lang="en-US" b="true" sz="1715" spc="1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Monitorización de ventas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089859" y="6565862"/>
            <a:ext cx="2247747" cy="58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1"/>
              </a:lnSpc>
            </a:pPr>
            <a:r>
              <a:rPr lang="en-US" b="true" sz="1715" spc="1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Asegurar un Flujo de información fluido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194011" y="8128250"/>
            <a:ext cx="2039442" cy="58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1"/>
              </a:lnSpc>
            </a:pPr>
            <a:r>
              <a:rPr lang="en-US" b="true" sz="1715" spc="1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Seguridad y confidencialidad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276565" y="6403653"/>
            <a:ext cx="2039442" cy="88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1"/>
              </a:lnSpc>
            </a:pPr>
            <a:r>
              <a:rPr lang="en-US" b="true" sz="1715" spc="1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Que entren al mercado nuevos competidores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321411" y="8135056"/>
            <a:ext cx="1949750" cy="55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5"/>
              </a:lnSpc>
            </a:pPr>
            <a:r>
              <a:rPr lang="en-US" b="true" sz="1646" spc="1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Cambios en la legalidad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76565" y="5112686"/>
            <a:ext cx="2247747" cy="28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1"/>
              </a:lnSpc>
            </a:pPr>
            <a:r>
              <a:rPr lang="en-US" b="true" sz="1715" spc="1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Calidad de los datos</a:t>
            </a:r>
          </a:p>
        </p:txBody>
      </p:sp>
    </p:spTree>
  </p:cSld>
  <p:clrMapOvr>
    <a:masterClrMapping/>
  </p:clrMapOvr>
  <p:transition spd="slow">
    <p:wipe dir="l"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3533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415757" y="2829493"/>
            <a:ext cx="1656276" cy="1015902"/>
            <a:chOff x="0" y="0"/>
            <a:chExt cx="2208368" cy="1354535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2208368" cy="1354535"/>
            </a:xfrm>
            <a:prstGeom prst="rect">
              <a:avLst/>
            </a:prstGeom>
            <a:solidFill>
              <a:srgbClr val="2B2B2B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2415757" y="4598677"/>
            <a:ext cx="1656276" cy="1015902"/>
            <a:chOff x="0" y="0"/>
            <a:chExt cx="2208368" cy="1354535"/>
          </a:xfrm>
        </p:grpSpPr>
        <p:sp>
          <p:nvSpPr>
            <p:cNvPr name="AutoShape 5" id="5"/>
            <p:cNvSpPr/>
            <p:nvPr/>
          </p:nvSpPr>
          <p:spPr>
            <a:xfrm>
              <a:off x="0" y="0"/>
              <a:ext cx="2208368" cy="1354535"/>
            </a:xfrm>
            <a:prstGeom prst="rect">
              <a:avLst/>
            </a:prstGeom>
            <a:solidFill>
              <a:srgbClr val="2B2B2B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8775286" y="-2411927"/>
            <a:ext cx="1656276" cy="11498742"/>
            <a:chOff x="0" y="0"/>
            <a:chExt cx="2208368" cy="15331656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2208368" cy="15331656"/>
            </a:xfrm>
            <a:prstGeom prst="rect">
              <a:avLst/>
            </a:prstGeom>
            <a:solidFill>
              <a:srgbClr val="E8E8E8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8775286" y="-642744"/>
            <a:ext cx="1656276" cy="11498742"/>
            <a:chOff x="0" y="0"/>
            <a:chExt cx="2208368" cy="15331656"/>
          </a:xfrm>
        </p:grpSpPr>
        <p:sp>
          <p:nvSpPr>
            <p:cNvPr name="AutoShape 9" id="9"/>
            <p:cNvSpPr/>
            <p:nvPr/>
          </p:nvSpPr>
          <p:spPr>
            <a:xfrm>
              <a:off x="0" y="0"/>
              <a:ext cx="2208368" cy="15331656"/>
            </a:xfrm>
            <a:prstGeom prst="rect">
              <a:avLst/>
            </a:prstGeom>
            <a:solidFill>
              <a:srgbClr val="E8E8E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2415757" y="6311406"/>
            <a:ext cx="1656276" cy="1015902"/>
            <a:chOff x="0" y="0"/>
            <a:chExt cx="2208368" cy="1354535"/>
          </a:xfrm>
        </p:grpSpPr>
        <p:sp>
          <p:nvSpPr>
            <p:cNvPr name="AutoShape 11" id="11"/>
            <p:cNvSpPr/>
            <p:nvPr/>
          </p:nvSpPr>
          <p:spPr>
            <a:xfrm>
              <a:off x="0" y="0"/>
              <a:ext cx="2208368" cy="1354535"/>
            </a:xfrm>
            <a:prstGeom prst="rect">
              <a:avLst/>
            </a:prstGeom>
            <a:solidFill>
              <a:srgbClr val="2B2B2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8775286" y="1126439"/>
            <a:ext cx="1656276" cy="11498742"/>
            <a:chOff x="0" y="0"/>
            <a:chExt cx="2208368" cy="15331656"/>
          </a:xfrm>
        </p:grpSpPr>
        <p:sp>
          <p:nvSpPr>
            <p:cNvPr name="AutoShape 13" id="13"/>
            <p:cNvSpPr/>
            <p:nvPr/>
          </p:nvSpPr>
          <p:spPr>
            <a:xfrm>
              <a:off x="0" y="0"/>
              <a:ext cx="2208368" cy="15331656"/>
            </a:xfrm>
            <a:prstGeom prst="rect">
              <a:avLst/>
            </a:prstGeom>
            <a:solidFill>
              <a:srgbClr val="E8E8E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2415757" y="8137043"/>
            <a:ext cx="1656276" cy="1015902"/>
            <a:chOff x="0" y="0"/>
            <a:chExt cx="2208368" cy="1354535"/>
          </a:xfrm>
        </p:grpSpPr>
        <p:sp>
          <p:nvSpPr>
            <p:cNvPr name="AutoShape 15" id="15"/>
            <p:cNvSpPr/>
            <p:nvPr/>
          </p:nvSpPr>
          <p:spPr>
            <a:xfrm>
              <a:off x="0" y="0"/>
              <a:ext cx="2208368" cy="1354535"/>
            </a:xfrm>
            <a:prstGeom prst="rect">
              <a:avLst/>
            </a:prstGeom>
            <a:solidFill>
              <a:srgbClr val="2B2B2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8775286" y="2895622"/>
            <a:ext cx="1656276" cy="11498742"/>
            <a:chOff x="0" y="0"/>
            <a:chExt cx="2208368" cy="15331656"/>
          </a:xfrm>
        </p:grpSpPr>
        <p:sp>
          <p:nvSpPr>
            <p:cNvPr name="AutoShape 17" id="17"/>
            <p:cNvSpPr/>
            <p:nvPr/>
          </p:nvSpPr>
          <p:spPr>
            <a:xfrm>
              <a:off x="0" y="0"/>
              <a:ext cx="2208368" cy="15331656"/>
            </a:xfrm>
            <a:prstGeom prst="rect">
              <a:avLst/>
            </a:prstGeom>
            <a:solidFill>
              <a:srgbClr val="E8E8E8"/>
            </a:solidFill>
          </p:spPr>
        </p:sp>
      </p:grpSp>
      <p:sp>
        <p:nvSpPr>
          <p:cNvPr name="AutoShape 18" id="18"/>
          <p:cNvSpPr/>
          <p:nvPr/>
        </p:nvSpPr>
        <p:spPr>
          <a:xfrm>
            <a:off x="2421619" y="2939461"/>
            <a:ext cx="0" cy="79596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2402569" y="4488557"/>
            <a:ext cx="0" cy="477450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5421885" y="757291"/>
            <a:ext cx="7444230" cy="7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2"/>
              </a:lnSpc>
            </a:pPr>
            <a:r>
              <a:rPr lang="en-US" b="true" sz="4523" spc="22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TÓMALE LAS MEDIDAS</a:t>
            </a:r>
          </a:p>
        </p:txBody>
      </p:sp>
      <p:sp>
        <p:nvSpPr>
          <p:cNvPr name="TextBox 21" id="21"/>
          <p:cNvSpPr txBox="true"/>
          <p:nvPr/>
        </p:nvSpPr>
        <p:spPr>
          <a:xfrm rot="-5400000">
            <a:off x="1708828" y="3069598"/>
            <a:ext cx="848023" cy="48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6"/>
              </a:lnSpc>
              <a:spcBef>
                <a:spcPct val="0"/>
              </a:spcBef>
            </a:pPr>
            <a:r>
              <a:rPr lang="en-US" b="true" sz="2761" spc="1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2024</a:t>
            </a:r>
          </a:p>
        </p:txBody>
      </p:sp>
      <p:sp>
        <p:nvSpPr>
          <p:cNvPr name="TextBox 22" id="22"/>
          <p:cNvSpPr txBox="true"/>
          <p:nvPr/>
        </p:nvSpPr>
        <p:spPr>
          <a:xfrm rot="-5400000">
            <a:off x="1639362" y="6634656"/>
            <a:ext cx="838944" cy="48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6"/>
              </a:lnSpc>
              <a:spcBef>
                <a:spcPct val="0"/>
              </a:spcBef>
            </a:pPr>
            <a:r>
              <a:rPr lang="en-US" b="true" sz="2761" spc="1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2025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735944" y="2929567"/>
            <a:ext cx="1835572" cy="917786"/>
            <a:chOff x="0" y="0"/>
            <a:chExt cx="812800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77800" y="28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364707" y="3113969"/>
            <a:ext cx="464344" cy="48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6"/>
              </a:lnSpc>
              <a:spcBef>
                <a:spcPct val="0"/>
              </a:spcBef>
            </a:pPr>
            <a:r>
              <a:rPr lang="en-US" b="true" sz="2761" spc="13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Q4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735944" y="4619508"/>
            <a:ext cx="1835572" cy="917786"/>
            <a:chOff x="0" y="0"/>
            <a:chExt cx="81280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D8F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28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428032" y="4864418"/>
            <a:ext cx="451396" cy="48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6"/>
              </a:lnSpc>
              <a:spcBef>
                <a:spcPct val="0"/>
              </a:spcBef>
            </a:pPr>
            <a:r>
              <a:rPr lang="en-US" b="true" sz="2761" spc="13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Q1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735944" y="6360464"/>
            <a:ext cx="1835572" cy="917786"/>
            <a:chOff x="0" y="0"/>
            <a:chExt cx="812800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0D1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77800" y="28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409205" y="6525796"/>
            <a:ext cx="469999" cy="48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6"/>
              </a:lnSpc>
              <a:spcBef>
                <a:spcPct val="0"/>
              </a:spcBef>
            </a:pPr>
            <a:r>
              <a:rPr lang="en-US" b="true" sz="2761" spc="13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Q2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2726419" y="8218299"/>
            <a:ext cx="1835572" cy="917786"/>
            <a:chOff x="0" y="0"/>
            <a:chExt cx="812800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77800" y="28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3412852" y="8402700"/>
            <a:ext cx="462707" cy="48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6"/>
              </a:lnSpc>
              <a:spcBef>
                <a:spcPct val="0"/>
              </a:spcBef>
            </a:pPr>
            <a:r>
              <a:rPr lang="en-US" b="true" sz="2761" spc="13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Q3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866791" y="2942690"/>
            <a:ext cx="624040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Página principal </a:t>
            </a:r>
            <a:r>
              <a:rPr lang="en-US" sz="2400" spc="1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partner y empresario </a:t>
            </a:r>
          </a:p>
          <a:p>
            <a:pPr algn="l">
              <a:lnSpc>
                <a:spcPts val="3359"/>
              </a:lnSpc>
            </a:pPr>
            <a:r>
              <a:rPr lang="en-US" sz="2400" spc="1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Gestión de </a:t>
            </a:r>
            <a:r>
              <a:rPr lang="en-US" b="true" sz="2400" spc="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documentos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885841" y="4562358"/>
            <a:ext cx="542154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1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Versionado de la </a:t>
            </a:r>
            <a:r>
              <a:rPr lang="en-US" b="true" sz="2400" spc="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información</a:t>
            </a:r>
            <a:r>
              <a:rPr lang="en-US" sz="2400" spc="1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algn="l">
              <a:lnSpc>
                <a:spcPts val="3359"/>
              </a:lnSpc>
            </a:pPr>
            <a:r>
              <a:rPr lang="en-US" b="true" sz="2400" spc="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Notificaciones</a:t>
            </a:r>
            <a:r>
              <a:rPr lang="en-US" sz="2400" spc="1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integradas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866791" y="6220490"/>
            <a:ext cx="5400867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Informes</a:t>
            </a:r>
            <a:r>
              <a:rPr lang="en-US" sz="2400" spc="1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mensuales</a:t>
            </a:r>
          </a:p>
          <a:p>
            <a:pPr algn="l">
              <a:lnSpc>
                <a:spcPts val="3359"/>
              </a:lnSpc>
            </a:pPr>
            <a:r>
              <a:rPr lang="en-US" b="true" sz="2400" spc="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Panel de gestión</a:t>
            </a:r>
          </a:p>
          <a:p>
            <a:pPr algn="l">
              <a:lnSpc>
                <a:spcPts val="3359"/>
              </a:lnSpc>
            </a:pPr>
            <a:r>
              <a:rPr lang="en-US" b="true" sz="2400" spc="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Calendario</a:t>
            </a:r>
            <a:r>
              <a:rPr lang="en-US" sz="2400" spc="1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 eventos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866791" y="8199223"/>
            <a:ext cx="10061489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Mensajería</a:t>
            </a:r>
            <a:r>
              <a:rPr lang="en-US" sz="2400" spc="1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interna</a:t>
            </a:r>
          </a:p>
          <a:p>
            <a:pPr algn="l">
              <a:lnSpc>
                <a:spcPts val="3359"/>
              </a:lnSpc>
            </a:pPr>
            <a:r>
              <a:rPr lang="en-US" b="true" sz="2400" spc="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Personalización</a:t>
            </a:r>
            <a:r>
              <a:rPr lang="en-US" sz="2400" spc="1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 la </a:t>
            </a:r>
            <a:r>
              <a:rPr lang="en-US" b="true" sz="2400" spc="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página</a:t>
            </a:r>
            <a:r>
              <a:rPr lang="en-US" sz="2400" spc="1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388942" y="3152240"/>
            <a:ext cx="353933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12" b="true">
                <a:solidFill>
                  <a:srgbClr val="3533CD"/>
                </a:solidFill>
                <a:latin typeface="Raleway Bold"/>
                <a:ea typeface="Raleway Bold"/>
                <a:cs typeface="Raleway Bold"/>
                <a:sym typeface="Raleway Bold"/>
              </a:rPr>
              <a:t>Producto mínimo viable</a:t>
            </a:r>
          </a:p>
        </p:txBody>
      </p:sp>
    </p:spTree>
  </p:cSld>
  <p:clrMapOvr>
    <a:masterClrMapping/>
  </p:clrMapOvr>
  <p:transition spd="slow">
    <p:wipe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21885" y="805262"/>
            <a:ext cx="7444230" cy="158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2"/>
              </a:lnSpc>
            </a:pPr>
            <a:r>
              <a:rPr lang="en-US" b="true" sz="4523" spc="22">
                <a:solidFill>
                  <a:srgbClr val="3533CD"/>
                </a:solidFill>
                <a:latin typeface="Raleway Heavy"/>
                <a:ea typeface="Raleway Heavy"/>
                <a:cs typeface="Raleway Heavy"/>
                <a:sym typeface="Raleway Heavy"/>
              </a:rPr>
              <a:t>SER CLAROS EN QUÉ VAMOS A DAR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6195" y="1381522"/>
            <a:ext cx="17395610" cy="9885483"/>
          </a:xfrm>
          <a:prstGeom prst="rect">
            <a:avLst/>
          </a:prstGeom>
        </p:spPr>
      </p:pic>
    </p:spTree>
  </p:cSld>
  <p:clrMapOvr>
    <a:masterClrMapping/>
  </p:clrMapOvr>
  <p:transition spd="slow">
    <p:wipe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62422" y="4200681"/>
            <a:ext cx="3894896" cy="1120303"/>
            <a:chOff x="0" y="0"/>
            <a:chExt cx="4262193" cy="12259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62194" cy="1225951"/>
            </a:xfrm>
            <a:custGeom>
              <a:avLst/>
              <a:gdLst/>
              <a:ahLst/>
              <a:cxnLst/>
              <a:rect r="r" b="b" t="t" l="l"/>
              <a:pathLst>
                <a:path h="1225951" w="4262194">
                  <a:moveTo>
                    <a:pt x="4137733" y="1225950"/>
                  </a:moveTo>
                  <a:lnTo>
                    <a:pt x="124460" y="1225950"/>
                  </a:lnTo>
                  <a:cubicBezTo>
                    <a:pt x="55880" y="1225950"/>
                    <a:pt x="0" y="1170070"/>
                    <a:pt x="0" y="1101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7733" y="0"/>
                  </a:lnTo>
                  <a:cubicBezTo>
                    <a:pt x="4206313" y="0"/>
                    <a:pt x="4262194" y="55880"/>
                    <a:pt x="4262194" y="124460"/>
                  </a:cubicBezTo>
                  <a:lnTo>
                    <a:pt x="4262194" y="1101491"/>
                  </a:lnTo>
                  <a:cubicBezTo>
                    <a:pt x="4262194" y="1170070"/>
                    <a:pt x="4206313" y="1225951"/>
                    <a:pt x="4137733" y="1225951"/>
                  </a:cubicBezTo>
                  <a:close/>
                </a:path>
              </a:pathLst>
            </a:custGeom>
            <a:solidFill>
              <a:srgbClr val="3533C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088783" y="3668861"/>
            <a:ext cx="8168535" cy="333875"/>
            <a:chOff x="0" y="0"/>
            <a:chExt cx="19874247" cy="812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74247" cy="812326"/>
            </a:xfrm>
            <a:custGeom>
              <a:avLst/>
              <a:gdLst/>
              <a:ahLst/>
              <a:cxnLst/>
              <a:rect r="r" b="b" t="t" l="l"/>
              <a:pathLst>
                <a:path h="812326" w="19874247">
                  <a:moveTo>
                    <a:pt x="19749787" y="812326"/>
                  </a:moveTo>
                  <a:lnTo>
                    <a:pt x="124460" y="812326"/>
                  </a:lnTo>
                  <a:cubicBezTo>
                    <a:pt x="55880" y="812326"/>
                    <a:pt x="0" y="756446"/>
                    <a:pt x="0" y="6878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749787" y="0"/>
                  </a:lnTo>
                  <a:cubicBezTo>
                    <a:pt x="19818367" y="0"/>
                    <a:pt x="19874247" y="55880"/>
                    <a:pt x="19874247" y="124460"/>
                  </a:cubicBezTo>
                  <a:lnTo>
                    <a:pt x="19874247" y="687866"/>
                  </a:lnTo>
                  <a:cubicBezTo>
                    <a:pt x="19874247" y="756446"/>
                    <a:pt x="19818367" y="812326"/>
                    <a:pt x="19749787" y="812326"/>
                  </a:cubicBezTo>
                  <a:close/>
                </a:path>
              </a:pathLst>
            </a:custGeom>
            <a:solidFill>
              <a:srgbClr val="3533C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62422" y="5460197"/>
            <a:ext cx="3894896" cy="1120303"/>
            <a:chOff x="0" y="0"/>
            <a:chExt cx="4262193" cy="1225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62194" cy="1225951"/>
            </a:xfrm>
            <a:custGeom>
              <a:avLst/>
              <a:gdLst/>
              <a:ahLst/>
              <a:cxnLst/>
              <a:rect r="r" b="b" t="t" l="l"/>
              <a:pathLst>
                <a:path h="1225951" w="4262194">
                  <a:moveTo>
                    <a:pt x="4137733" y="1225950"/>
                  </a:moveTo>
                  <a:lnTo>
                    <a:pt x="124460" y="1225950"/>
                  </a:lnTo>
                  <a:cubicBezTo>
                    <a:pt x="55880" y="1225950"/>
                    <a:pt x="0" y="1170070"/>
                    <a:pt x="0" y="1101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7733" y="0"/>
                  </a:lnTo>
                  <a:cubicBezTo>
                    <a:pt x="4206313" y="0"/>
                    <a:pt x="4262194" y="55880"/>
                    <a:pt x="4262194" y="124460"/>
                  </a:cubicBezTo>
                  <a:lnTo>
                    <a:pt x="4262194" y="1101491"/>
                  </a:lnTo>
                  <a:cubicBezTo>
                    <a:pt x="4262194" y="1170070"/>
                    <a:pt x="4206313" y="1225951"/>
                    <a:pt x="4137733" y="1225951"/>
                  </a:cubicBezTo>
                  <a:close/>
                </a:path>
              </a:pathLst>
            </a:custGeom>
            <a:solidFill>
              <a:srgbClr val="3533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362422" y="6719712"/>
            <a:ext cx="3894896" cy="1120303"/>
            <a:chOff x="0" y="0"/>
            <a:chExt cx="4262193" cy="12259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62194" cy="1225951"/>
            </a:xfrm>
            <a:custGeom>
              <a:avLst/>
              <a:gdLst/>
              <a:ahLst/>
              <a:cxnLst/>
              <a:rect r="r" b="b" t="t" l="l"/>
              <a:pathLst>
                <a:path h="1225951" w="4262194">
                  <a:moveTo>
                    <a:pt x="4137733" y="1225950"/>
                  </a:moveTo>
                  <a:lnTo>
                    <a:pt x="124460" y="1225950"/>
                  </a:lnTo>
                  <a:cubicBezTo>
                    <a:pt x="55880" y="1225950"/>
                    <a:pt x="0" y="1170070"/>
                    <a:pt x="0" y="1101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7733" y="0"/>
                  </a:lnTo>
                  <a:cubicBezTo>
                    <a:pt x="4206313" y="0"/>
                    <a:pt x="4262194" y="55880"/>
                    <a:pt x="4262194" y="124460"/>
                  </a:cubicBezTo>
                  <a:lnTo>
                    <a:pt x="4262194" y="1101491"/>
                  </a:lnTo>
                  <a:cubicBezTo>
                    <a:pt x="4262194" y="1170070"/>
                    <a:pt x="4206313" y="1225951"/>
                    <a:pt x="4137733" y="1225951"/>
                  </a:cubicBezTo>
                  <a:close/>
                </a:path>
              </a:pathLst>
            </a:custGeom>
            <a:solidFill>
              <a:srgbClr val="3533C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362422" y="7979228"/>
            <a:ext cx="3894896" cy="1120303"/>
            <a:chOff x="0" y="0"/>
            <a:chExt cx="4262193" cy="12259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62194" cy="1225951"/>
            </a:xfrm>
            <a:custGeom>
              <a:avLst/>
              <a:gdLst/>
              <a:ahLst/>
              <a:cxnLst/>
              <a:rect r="r" b="b" t="t" l="l"/>
              <a:pathLst>
                <a:path h="1225951" w="4262194">
                  <a:moveTo>
                    <a:pt x="4137733" y="1225950"/>
                  </a:moveTo>
                  <a:lnTo>
                    <a:pt x="124460" y="1225950"/>
                  </a:lnTo>
                  <a:cubicBezTo>
                    <a:pt x="55880" y="1225950"/>
                    <a:pt x="0" y="1170070"/>
                    <a:pt x="0" y="1101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7733" y="0"/>
                  </a:lnTo>
                  <a:cubicBezTo>
                    <a:pt x="4206313" y="0"/>
                    <a:pt x="4262194" y="55880"/>
                    <a:pt x="4262194" y="124460"/>
                  </a:cubicBezTo>
                  <a:lnTo>
                    <a:pt x="4262194" y="1101491"/>
                  </a:lnTo>
                  <a:cubicBezTo>
                    <a:pt x="4262194" y="1170070"/>
                    <a:pt x="4206313" y="1225951"/>
                    <a:pt x="4137733" y="1225951"/>
                  </a:cubicBezTo>
                  <a:close/>
                </a:path>
              </a:pathLst>
            </a:custGeom>
            <a:solidFill>
              <a:srgbClr val="3533C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8686066" y="-9454479"/>
            <a:ext cx="915868" cy="20773604"/>
            <a:chOff x="0" y="0"/>
            <a:chExt cx="241216" cy="54712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1216" cy="5471237"/>
            </a:xfrm>
            <a:custGeom>
              <a:avLst/>
              <a:gdLst/>
              <a:ahLst/>
              <a:cxnLst/>
              <a:rect r="r" b="b" t="t" l="l"/>
              <a:pathLst>
                <a:path h="5471237" w="241216">
                  <a:moveTo>
                    <a:pt x="0" y="0"/>
                  </a:moveTo>
                  <a:lnTo>
                    <a:pt x="241216" y="0"/>
                  </a:lnTo>
                  <a:lnTo>
                    <a:pt x="241216" y="5471237"/>
                  </a:lnTo>
                  <a:lnTo>
                    <a:pt x="0" y="5471237"/>
                  </a:ln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41216" cy="5480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4179776" y="2118897"/>
            <a:ext cx="10826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6853809" y="2094258"/>
            <a:ext cx="6494275" cy="1232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3651673" y="2251685"/>
            <a:ext cx="2496761" cy="593528"/>
            <a:chOff x="0" y="0"/>
            <a:chExt cx="170958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09581" cy="406400"/>
            </a:xfrm>
            <a:custGeom>
              <a:avLst/>
              <a:gdLst/>
              <a:ahLst/>
              <a:cxnLst/>
              <a:rect r="r" b="b" t="t" l="l"/>
              <a:pathLst>
                <a:path h="406400" w="1709581">
                  <a:moveTo>
                    <a:pt x="0" y="0"/>
                  </a:moveTo>
                  <a:lnTo>
                    <a:pt x="1506380" y="0"/>
                  </a:lnTo>
                  <a:lnTo>
                    <a:pt x="1709581" y="203200"/>
                  </a:lnTo>
                  <a:lnTo>
                    <a:pt x="150638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D8F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28575"/>
              <a:ext cx="145558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39566" y="2256183"/>
            <a:ext cx="2496761" cy="593528"/>
            <a:chOff x="0" y="0"/>
            <a:chExt cx="1709580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09581" cy="406400"/>
            </a:xfrm>
            <a:custGeom>
              <a:avLst/>
              <a:gdLst/>
              <a:ahLst/>
              <a:cxnLst/>
              <a:rect r="r" b="b" t="t" l="l"/>
              <a:pathLst>
                <a:path h="406400" w="1709581">
                  <a:moveTo>
                    <a:pt x="0" y="0"/>
                  </a:moveTo>
                  <a:lnTo>
                    <a:pt x="1506380" y="0"/>
                  </a:lnTo>
                  <a:lnTo>
                    <a:pt x="1709581" y="203200"/>
                  </a:lnTo>
                  <a:lnTo>
                    <a:pt x="150638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D8F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77800" y="28575"/>
              <a:ext cx="145558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23005" y="2256183"/>
            <a:ext cx="2496761" cy="593528"/>
            <a:chOff x="0" y="0"/>
            <a:chExt cx="1709580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09581" cy="406400"/>
            </a:xfrm>
            <a:custGeom>
              <a:avLst/>
              <a:gdLst/>
              <a:ahLst/>
              <a:cxnLst/>
              <a:rect r="r" b="b" t="t" l="l"/>
              <a:pathLst>
                <a:path h="406400" w="1709581">
                  <a:moveTo>
                    <a:pt x="0" y="0"/>
                  </a:moveTo>
                  <a:lnTo>
                    <a:pt x="1506380" y="0"/>
                  </a:lnTo>
                  <a:lnTo>
                    <a:pt x="1709581" y="203200"/>
                  </a:lnTo>
                  <a:lnTo>
                    <a:pt x="150638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D8F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77800" y="28575"/>
              <a:ext cx="145558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472333" y="2256183"/>
            <a:ext cx="2496761" cy="593528"/>
            <a:chOff x="0" y="0"/>
            <a:chExt cx="170958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09581" cy="406400"/>
            </a:xfrm>
            <a:custGeom>
              <a:avLst/>
              <a:gdLst/>
              <a:ahLst/>
              <a:cxnLst/>
              <a:rect r="r" b="b" t="t" l="l"/>
              <a:pathLst>
                <a:path h="406400" w="1709581">
                  <a:moveTo>
                    <a:pt x="0" y="0"/>
                  </a:moveTo>
                  <a:lnTo>
                    <a:pt x="1506380" y="0"/>
                  </a:lnTo>
                  <a:lnTo>
                    <a:pt x="1709581" y="203200"/>
                  </a:lnTo>
                  <a:lnTo>
                    <a:pt x="150638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D8F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28575"/>
              <a:ext cx="145558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6480174" y="9315471"/>
            <a:ext cx="5659392" cy="0"/>
          </a:xfrm>
          <a:prstGeom prst="line">
            <a:avLst/>
          </a:prstGeom>
          <a:ln cap="flat" w="3810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3880169">
            <a:off x="12104629" y="6135890"/>
            <a:ext cx="1686214" cy="476355"/>
          </a:xfrm>
          <a:custGeom>
            <a:avLst/>
            <a:gdLst/>
            <a:ahLst/>
            <a:cxnLst/>
            <a:rect r="r" b="b" t="t" l="l"/>
            <a:pathLst>
              <a:path h="476355" w="1686214">
                <a:moveTo>
                  <a:pt x="0" y="0"/>
                </a:moveTo>
                <a:lnTo>
                  <a:pt x="1686214" y="0"/>
                </a:lnTo>
                <a:lnTo>
                  <a:pt x="1686214" y="476356"/>
                </a:lnTo>
                <a:lnTo>
                  <a:pt x="0" y="47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784868" y="3678404"/>
            <a:ext cx="3050003" cy="27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3"/>
              </a:lnSpc>
            </a:pPr>
            <a:r>
              <a:rPr lang="en-US" b="true" sz="1587" spc="7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935752" y="3673686"/>
            <a:ext cx="3050003" cy="27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3"/>
              </a:lnSpc>
              <a:spcBef>
                <a:spcPct val="0"/>
              </a:spcBef>
            </a:pPr>
            <a:r>
              <a:rPr lang="en-US" b="true" sz="1587" spc="7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Profesionales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25638" y="4561076"/>
            <a:ext cx="3543948" cy="31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12"/>
              </a:lnSpc>
              <a:spcBef>
                <a:spcPct val="0"/>
              </a:spcBef>
            </a:pPr>
            <a:r>
              <a:rPr lang="en-US" b="true" sz="1865" spc="3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 Product owner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421885" y="494466"/>
            <a:ext cx="7444230" cy="7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2"/>
              </a:lnSpc>
            </a:pPr>
            <a:r>
              <a:rPr lang="en-US" b="true" sz="4523" spc="22">
                <a:solidFill>
                  <a:srgbClr val="3533CD"/>
                </a:solidFill>
                <a:latin typeface="Raleway Heavy"/>
                <a:ea typeface="Raleway Heavy"/>
                <a:cs typeface="Raleway Heavy"/>
                <a:sym typeface="Raleway Heavy"/>
              </a:rPr>
              <a:t>CUANTO VA A COSTAR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45130" y="2410059"/>
            <a:ext cx="631604" cy="31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b="true" sz="1785" spc="8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Q4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115365" y="2358596"/>
            <a:ext cx="629378" cy="31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b="true" sz="1785" spc="8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Q3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38781" y="2358596"/>
            <a:ext cx="639297" cy="31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b="true" sz="1785" spc="8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Q2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13718" y="2410059"/>
            <a:ext cx="613992" cy="31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b="true" sz="1785" spc="8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Q1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108969" y="1681034"/>
            <a:ext cx="1153488" cy="31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b="true" sz="1785" spc="8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2024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05950" y="1681034"/>
            <a:ext cx="1141139" cy="31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b="true" sz="1785" spc="8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2025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525638" y="5871539"/>
            <a:ext cx="3543948" cy="31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12"/>
              </a:lnSpc>
              <a:spcBef>
                <a:spcPct val="0"/>
              </a:spcBef>
            </a:pPr>
            <a:r>
              <a:rPr lang="en-US" b="true" sz="1865" spc="3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 Scrum master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537896" y="4603291"/>
            <a:ext cx="3543948" cy="31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2"/>
              </a:lnSpc>
              <a:spcBef>
                <a:spcPct val="0"/>
              </a:spcBef>
            </a:pPr>
            <a:r>
              <a:rPr lang="en-US" b="true" sz="1865" spc="3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40.000€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537896" y="5871539"/>
            <a:ext cx="3543948" cy="31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2"/>
              </a:lnSpc>
              <a:spcBef>
                <a:spcPct val="0"/>
              </a:spcBef>
            </a:pPr>
            <a:r>
              <a:rPr lang="en-US" b="true" sz="1865" spc="3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38.000€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525638" y="7040345"/>
            <a:ext cx="2244430" cy="31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12"/>
              </a:lnSpc>
              <a:spcBef>
                <a:spcPct val="0"/>
              </a:spcBef>
            </a:pPr>
            <a:r>
              <a:rPr lang="en-US" b="true" sz="1865" spc="3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 Desarrolladores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537896" y="6914702"/>
            <a:ext cx="3543948" cy="31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2"/>
              </a:lnSpc>
              <a:spcBef>
                <a:spcPct val="0"/>
              </a:spcBef>
            </a:pPr>
            <a:r>
              <a:rPr lang="en-US" b="true" sz="1865" spc="3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122.000€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525638" y="7330969"/>
            <a:ext cx="2244430" cy="22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7"/>
              </a:lnSpc>
              <a:spcBef>
                <a:spcPct val="0"/>
              </a:spcBef>
            </a:pPr>
            <a:r>
              <a:rPr lang="en-US" sz="1290" spc="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 junior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525638" y="7524991"/>
            <a:ext cx="2244430" cy="22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7"/>
              </a:lnSpc>
              <a:spcBef>
                <a:spcPct val="0"/>
              </a:spcBef>
            </a:pPr>
            <a:r>
              <a:rPr lang="en-US" sz="1290" spc="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 senior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187655" y="7330969"/>
            <a:ext cx="2244430" cy="22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7"/>
              </a:lnSpc>
              <a:spcBef>
                <a:spcPct val="0"/>
              </a:spcBef>
            </a:pPr>
            <a:r>
              <a:rPr lang="en-US" sz="1290" spc="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50.000€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187655" y="7524991"/>
            <a:ext cx="2244430" cy="22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7"/>
              </a:lnSpc>
              <a:spcBef>
                <a:spcPct val="0"/>
              </a:spcBef>
            </a:pPr>
            <a:r>
              <a:rPr lang="en-US" sz="1290" spc="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72.000€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525638" y="8287515"/>
            <a:ext cx="2244430" cy="31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12"/>
              </a:lnSpc>
              <a:spcBef>
                <a:spcPct val="0"/>
              </a:spcBef>
            </a:pPr>
            <a:r>
              <a:rPr lang="en-US" b="true" sz="1865" spc="3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Otros gastos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537896" y="8360730"/>
            <a:ext cx="3543948" cy="31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2"/>
              </a:lnSpc>
              <a:spcBef>
                <a:spcPct val="0"/>
              </a:spcBef>
            </a:pPr>
            <a:r>
              <a:rPr lang="en-US" b="true" sz="1865" spc="3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30.000€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537896" y="9384285"/>
            <a:ext cx="3543948" cy="4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34"/>
              </a:lnSpc>
              <a:spcBef>
                <a:spcPct val="0"/>
              </a:spcBef>
            </a:pPr>
            <a:r>
              <a:rPr lang="en-US" sz="2810" spc="56">
                <a:solidFill>
                  <a:srgbClr val="3533CD"/>
                </a:solidFill>
                <a:latin typeface="DM Sans"/>
                <a:ea typeface="DM Sans"/>
                <a:cs typeface="DM Sans"/>
                <a:sym typeface="DM Sans"/>
              </a:rPr>
              <a:t>230.000€ / año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899508" y="5155264"/>
            <a:ext cx="4709193" cy="54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0"/>
              </a:lnSpc>
            </a:pPr>
            <a:r>
              <a:rPr lang="en-US" sz="3193" spc="15" b="true">
                <a:solidFill>
                  <a:srgbClr val="3533CD"/>
                </a:solidFill>
                <a:latin typeface="Raleway Bold"/>
                <a:ea typeface="Raleway Bold"/>
                <a:cs typeface="Raleway Bold"/>
                <a:sym typeface="Raleway Bold"/>
              </a:rPr>
              <a:t>Producto mínimo viable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115365" y="7500344"/>
            <a:ext cx="4715325" cy="63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34"/>
              </a:lnSpc>
              <a:spcBef>
                <a:spcPct val="0"/>
              </a:spcBef>
            </a:pPr>
            <a:r>
              <a:rPr lang="en-US" b="true" sz="3739" spc="74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57.500€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3596164" y="6605863"/>
            <a:ext cx="3322013" cy="789706"/>
            <a:chOff x="0" y="0"/>
            <a:chExt cx="1709580" cy="4064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709581" cy="406400"/>
            </a:xfrm>
            <a:custGeom>
              <a:avLst/>
              <a:gdLst/>
              <a:ahLst/>
              <a:cxnLst/>
              <a:rect r="r" b="b" t="t" l="l"/>
              <a:pathLst>
                <a:path h="406400" w="1709581">
                  <a:moveTo>
                    <a:pt x="0" y="0"/>
                  </a:moveTo>
                  <a:lnTo>
                    <a:pt x="1506380" y="0"/>
                  </a:lnTo>
                  <a:lnTo>
                    <a:pt x="1709581" y="203200"/>
                  </a:lnTo>
                  <a:lnTo>
                    <a:pt x="150638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D8FB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177800" y="28575"/>
              <a:ext cx="145558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4836987" y="6716837"/>
            <a:ext cx="840368" cy="41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6"/>
              </a:lnSpc>
              <a:spcBef>
                <a:spcPct val="0"/>
              </a:spcBef>
            </a:pPr>
            <a:r>
              <a:rPr lang="en-US" b="true" sz="2376" spc="1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Q4</a:t>
            </a:r>
          </a:p>
        </p:txBody>
      </p:sp>
      <p:sp>
        <p:nvSpPr>
          <p:cNvPr name="AutoShape 60" id="60"/>
          <p:cNvSpPr/>
          <p:nvPr/>
        </p:nvSpPr>
        <p:spPr>
          <a:xfrm>
            <a:off x="14707134" y="6420125"/>
            <a:ext cx="10826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1" id="61"/>
          <p:cNvSpPr txBox="true"/>
          <p:nvPr/>
        </p:nvSpPr>
        <p:spPr>
          <a:xfrm rot="0">
            <a:off x="14636327" y="5982263"/>
            <a:ext cx="1153488" cy="31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b="true" sz="1785" spc="8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2024</a:t>
            </a:r>
          </a:p>
        </p:txBody>
      </p:sp>
    </p:spTree>
  </p:cSld>
  <p:clrMapOvr>
    <a:masterClrMapping/>
  </p:clrMapOvr>
  <p:transition spd="slow">
    <p:wipe dir="l"/>
  </p:transition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56455" y="1266082"/>
          <a:ext cx="9531276" cy="9402674"/>
        </p:xfrm>
        <a:graphic>
          <a:graphicData uri="http://schemas.openxmlformats.org/drawingml/2006/table">
            <a:tbl>
              <a:tblPr/>
              <a:tblGrid>
                <a:gridCol w="9531276"/>
              </a:tblGrid>
              <a:tr h="7393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16"/>
                        </a:lnSpc>
                        <a:defRPr/>
                      </a:pPr>
                      <a:endParaRPr lang="en-US" sz="1100"/>
                    </a:p>
                  </a:txBody>
                  <a:tcPr marL="105161" marR="105161" marT="105161" marB="105161" anchor="ctr">
                    <a:lnL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9263811" y="1396370"/>
            <a:ext cx="8884887" cy="888488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533C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3683" lIns="53683" bIns="53683" rIns="53683"/>
            <a:lstStyle/>
            <a:p>
              <a:pPr algn="ctr">
                <a:lnSpc>
                  <a:spcPts val="25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6455" y="1266082"/>
            <a:ext cx="4887246" cy="4436545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56455" y="5702627"/>
            <a:ext cx="4919798" cy="4436545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13736201" y="5706617"/>
            <a:ext cx="2260936" cy="3916057"/>
          </a:xfrm>
          <a:prstGeom prst="line">
            <a:avLst/>
          </a:prstGeom>
          <a:ln cap="flat" w="6667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13735628" y="2000926"/>
            <a:ext cx="2139481" cy="3705691"/>
          </a:xfrm>
          <a:prstGeom prst="line">
            <a:avLst/>
          </a:prstGeom>
          <a:ln cap="flat" w="6667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043701" y="5702627"/>
            <a:ext cx="4132166" cy="12313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9263811" y="5684744"/>
            <a:ext cx="4472300" cy="15751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036819" y="425579"/>
            <a:ext cx="12214361" cy="73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33"/>
              </a:lnSpc>
              <a:spcBef>
                <a:spcPct val="0"/>
              </a:spcBef>
            </a:pPr>
            <a:r>
              <a:rPr lang="en-US" b="true" sz="5425" spc="482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VALUE PROPOSITION CANVAS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-1382581" y="5547586"/>
            <a:ext cx="3529894" cy="30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1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PRODUCTS &amp; 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65738" y="1587909"/>
            <a:ext cx="3534315" cy="30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1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GAIN CREATORS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65738" y="9701849"/>
            <a:ext cx="3534315" cy="30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1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PAIN RELIEVERS</a:t>
            </a:r>
          </a:p>
        </p:txBody>
      </p:sp>
      <p:sp>
        <p:nvSpPr>
          <p:cNvPr name="TextBox 16" id="16"/>
          <p:cNvSpPr txBox="true"/>
          <p:nvPr/>
        </p:nvSpPr>
        <p:spPr>
          <a:xfrm rot="-1796675">
            <a:off x="10878140" y="2242582"/>
            <a:ext cx="1676466" cy="30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0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GAINS</a:t>
            </a:r>
          </a:p>
        </p:txBody>
      </p:sp>
      <p:sp>
        <p:nvSpPr>
          <p:cNvPr name="TextBox 17" id="17"/>
          <p:cNvSpPr txBox="true"/>
          <p:nvPr/>
        </p:nvSpPr>
        <p:spPr>
          <a:xfrm rot="5400000">
            <a:off x="16724761" y="5575444"/>
            <a:ext cx="2114825" cy="42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0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CUSTOMER JOBS</a:t>
            </a:r>
          </a:p>
        </p:txBody>
      </p:sp>
      <p:sp>
        <p:nvSpPr>
          <p:cNvPr name="TextBox 18" id="18"/>
          <p:cNvSpPr txBox="true"/>
          <p:nvPr/>
        </p:nvSpPr>
        <p:spPr>
          <a:xfrm rot="-8699403">
            <a:off x="10936606" y="9074539"/>
            <a:ext cx="736750" cy="32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0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PAINS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31551" y="5002889"/>
            <a:ext cx="2531174" cy="1566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1"/>
              </a:lnSpc>
              <a:spcBef>
                <a:spcPct val="0"/>
              </a:spcBef>
            </a:pPr>
            <a:r>
              <a:rPr lang="en-US" b="true" sz="1916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Unificar medios para la gestión entre partners y empresa ahorrando tiempo y dinero.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5242" y="5071058"/>
            <a:ext cx="3329043" cy="1429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  <a:spcBef>
                <a:spcPct val="0"/>
              </a:spcBef>
            </a:pPr>
            <a:r>
              <a:rPr lang="en-US" b="true" sz="1793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Aplicación en el que gestionan tanto las empresas como sus partners toda la información necesaria y actualizada para sus negocios.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09043" y="6697085"/>
            <a:ext cx="4072438" cy="167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79719" indent="-139860" lvl="1">
              <a:lnSpc>
                <a:spcPts val="1684"/>
              </a:lnSpc>
              <a:buFont typeface="Arial"/>
              <a:buChar char="•"/>
            </a:pPr>
            <a:r>
              <a:rPr lang="en-US" sz="1295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Problemas de comunicación: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Canal unificado 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C</a:t>
            </a:r>
            <a:r>
              <a:rPr lang="en-US" sz="1295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omunicación de campañas o actualizaciones</a:t>
            </a:r>
          </a:p>
          <a:p>
            <a:pPr algn="just" marL="279719" indent="-139860" lvl="1">
              <a:lnSpc>
                <a:spcPts val="1684"/>
              </a:lnSpc>
              <a:buFont typeface="Arial"/>
              <a:buChar char="•"/>
            </a:pPr>
            <a:r>
              <a:rPr lang="en-US" sz="1295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Desactualización de información: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Información obsoleta</a:t>
            </a:r>
          </a:p>
          <a:p>
            <a:pPr algn="just" marL="279719" indent="-139860" lvl="1">
              <a:lnSpc>
                <a:spcPts val="1684"/>
              </a:lnSpc>
              <a:buFont typeface="Arial"/>
              <a:buChar char="•"/>
            </a:pPr>
            <a:r>
              <a:rPr lang="en-US" sz="1295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Dependencia de procesos manuales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Formularios manuales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D</a:t>
            </a:r>
            <a:r>
              <a:rPr lang="en-US" sz="1295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emoras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47729" y="6674643"/>
            <a:ext cx="5196271" cy="221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Información centralizada: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Portal único 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P</a:t>
            </a: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anel de control  </a:t>
            </a:r>
          </a:p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Mejora de la comunicación: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Integración de un sistema de notificaciones</a:t>
            </a:r>
          </a:p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Actualización de la información: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Sincronización  de datos 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C</a:t>
            </a: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ontrol de versiones</a:t>
            </a:r>
          </a:p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Independencia de procesos manuales: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Visualización directa del registro y seguimiento de pedidos 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Generación automática de facturas, albaranes y reportes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24285" y="2788260"/>
            <a:ext cx="4351535" cy="15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2393" indent="-166197" lvl="1">
              <a:lnSpc>
                <a:spcPts val="2001"/>
              </a:lnSpc>
              <a:buFont typeface="Arial"/>
              <a:buChar char="•"/>
            </a:pPr>
            <a:r>
              <a:rPr lang="en-US" sz="1539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Chat directo con el partner</a:t>
            </a:r>
          </a:p>
          <a:p>
            <a:pPr algn="just" marL="332393" indent="-166197" lvl="1">
              <a:lnSpc>
                <a:spcPts val="2001"/>
              </a:lnSpc>
              <a:buFont typeface="Arial"/>
              <a:buChar char="•"/>
            </a:pPr>
            <a:r>
              <a:rPr lang="en-US" sz="1539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Documentación de productos unificada en una página</a:t>
            </a:r>
          </a:p>
          <a:p>
            <a:pPr algn="just" marL="332393" indent="-166197" lvl="1">
              <a:lnSpc>
                <a:spcPts val="2001"/>
              </a:lnSpc>
              <a:buFont typeface="Arial"/>
              <a:buChar char="•"/>
            </a:pPr>
            <a:r>
              <a:rPr lang="en-US" sz="1539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Herramienta para comunicar de forma masiva y efectiva </a:t>
            </a:r>
          </a:p>
          <a:p>
            <a:pPr algn="just" marL="332393" indent="-166197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539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Vista consolidada de métricas clave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74227" y="2912593"/>
            <a:ext cx="3652988" cy="223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Un canal único y centralizado 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Notificaciones automáticas 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Acceso a métricas en tiempo real 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Acceso inmediato y organizado a documentos clave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Herramienta para rastrear el estado de sus pedidos en tiempo real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Visión consolidada del desempeño de cada partner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BBBBBB"/>
                </a:solidFill>
                <a:latin typeface="Aileron"/>
                <a:ea typeface="Aileron"/>
                <a:cs typeface="Aileron"/>
                <a:sym typeface="Aileron"/>
              </a:rPr>
              <a:t>Experiencia más fluida, con procesos rápidos y organizados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87582" y="5859594"/>
            <a:ext cx="6451794" cy="3427516"/>
          </a:xfrm>
          <a:custGeom>
            <a:avLst/>
            <a:gdLst/>
            <a:ahLst/>
            <a:cxnLst/>
            <a:rect r="r" b="b" t="t" l="l"/>
            <a:pathLst>
              <a:path h="3427516" w="6451794">
                <a:moveTo>
                  <a:pt x="0" y="0"/>
                </a:moveTo>
                <a:lnTo>
                  <a:pt x="6451794" y="0"/>
                </a:lnTo>
                <a:lnTo>
                  <a:pt x="6451794" y="3427516"/>
                </a:lnTo>
                <a:lnTo>
                  <a:pt x="0" y="3427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65999" y="832423"/>
            <a:ext cx="8760133" cy="5431282"/>
          </a:xfrm>
          <a:custGeom>
            <a:avLst/>
            <a:gdLst/>
            <a:ahLst/>
            <a:cxnLst/>
            <a:rect r="r" b="b" t="t" l="l"/>
            <a:pathLst>
              <a:path h="5431282" w="8760133">
                <a:moveTo>
                  <a:pt x="0" y="0"/>
                </a:moveTo>
                <a:lnTo>
                  <a:pt x="8760132" y="0"/>
                </a:lnTo>
                <a:lnTo>
                  <a:pt x="8760132" y="5431282"/>
                </a:lnTo>
                <a:lnTo>
                  <a:pt x="0" y="5431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37834" y="6247180"/>
            <a:ext cx="4888297" cy="3501243"/>
          </a:xfrm>
          <a:custGeom>
            <a:avLst/>
            <a:gdLst/>
            <a:ahLst/>
            <a:cxnLst/>
            <a:rect r="r" b="b" t="t" l="l"/>
            <a:pathLst>
              <a:path h="3501243" w="4888297">
                <a:moveTo>
                  <a:pt x="0" y="0"/>
                </a:moveTo>
                <a:lnTo>
                  <a:pt x="4888297" y="0"/>
                </a:lnTo>
                <a:lnTo>
                  <a:pt x="4888297" y="3501243"/>
                </a:lnTo>
                <a:lnTo>
                  <a:pt x="0" y="350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79491" y="3809363"/>
            <a:ext cx="3745228" cy="3372427"/>
          </a:xfrm>
          <a:custGeom>
            <a:avLst/>
            <a:gdLst/>
            <a:ahLst/>
            <a:cxnLst/>
            <a:rect r="r" b="b" t="t" l="l"/>
            <a:pathLst>
              <a:path h="3372427" w="3745228">
                <a:moveTo>
                  <a:pt x="0" y="0"/>
                </a:moveTo>
                <a:lnTo>
                  <a:pt x="3745228" y="0"/>
                </a:lnTo>
                <a:lnTo>
                  <a:pt x="3745228" y="3372427"/>
                </a:lnTo>
                <a:lnTo>
                  <a:pt x="0" y="33724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56" t="-319" r="0" b="-1209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0548" y="2411451"/>
            <a:ext cx="5894652" cy="100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Parte técnica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56455" y="1266082"/>
          <a:ext cx="9531276" cy="9402674"/>
        </p:xfrm>
        <a:graphic>
          <a:graphicData uri="http://schemas.openxmlformats.org/drawingml/2006/table">
            <a:tbl>
              <a:tblPr/>
              <a:tblGrid>
                <a:gridCol w="9531276"/>
              </a:tblGrid>
              <a:tr h="7393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16"/>
                        </a:lnSpc>
                        <a:defRPr/>
                      </a:pPr>
                      <a:endParaRPr lang="en-US" sz="1100"/>
                    </a:p>
                  </a:txBody>
                  <a:tcPr marL="105161" marR="105161" marT="105161" marB="105161" anchor="ctr">
                    <a:lnL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9263811" y="1396370"/>
            <a:ext cx="8884887" cy="888488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533C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3683" lIns="53683" bIns="53683" rIns="53683"/>
            <a:lstStyle/>
            <a:p>
              <a:pPr algn="ctr">
                <a:lnSpc>
                  <a:spcPts val="25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6455" y="1266082"/>
            <a:ext cx="4887246" cy="4436545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56455" y="5702627"/>
            <a:ext cx="4919798" cy="4436545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13736201" y="5706617"/>
            <a:ext cx="2260936" cy="3916057"/>
          </a:xfrm>
          <a:prstGeom prst="line">
            <a:avLst/>
          </a:prstGeom>
          <a:ln cap="flat" w="6667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13735628" y="2000926"/>
            <a:ext cx="2139481" cy="3705691"/>
          </a:xfrm>
          <a:prstGeom prst="line">
            <a:avLst/>
          </a:prstGeom>
          <a:ln cap="flat" w="6667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043701" y="5702627"/>
            <a:ext cx="4132166" cy="12313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9263811" y="5684744"/>
            <a:ext cx="4472300" cy="15751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036819" y="425579"/>
            <a:ext cx="12214361" cy="73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33"/>
              </a:lnSpc>
              <a:spcBef>
                <a:spcPct val="0"/>
              </a:spcBef>
            </a:pPr>
            <a:r>
              <a:rPr lang="en-US" b="true" sz="5425" spc="482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VALUE PROPOSITION CANVAS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-1382581" y="5547586"/>
            <a:ext cx="3529894" cy="30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1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PRODUCTS &amp; 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65738" y="1587909"/>
            <a:ext cx="3534315" cy="30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1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GAIN CREATORS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65738" y="9701849"/>
            <a:ext cx="3534315" cy="30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1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PAIN RELIEVERS</a:t>
            </a:r>
          </a:p>
        </p:txBody>
      </p:sp>
      <p:sp>
        <p:nvSpPr>
          <p:cNvPr name="TextBox 16" id="16"/>
          <p:cNvSpPr txBox="true"/>
          <p:nvPr/>
        </p:nvSpPr>
        <p:spPr>
          <a:xfrm rot="-1796675">
            <a:off x="10878140" y="2242582"/>
            <a:ext cx="1676466" cy="30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0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GAINS</a:t>
            </a:r>
          </a:p>
        </p:txBody>
      </p:sp>
      <p:sp>
        <p:nvSpPr>
          <p:cNvPr name="TextBox 17" id="17"/>
          <p:cNvSpPr txBox="true"/>
          <p:nvPr/>
        </p:nvSpPr>
        <p:spPr>
          <a:xfrm rot="5400000">
            <a:off x="16724761" y="5575444"/>
            <a:ext cx="2114825" cy="42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0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CUSTOMER JOBS</a:t>
            </a:r>
          </a:p>
        </p:txBody>
      </p:sp>
      <p:sp>
        <p:nvSpPr>
          <p:cNvPr name="TextBox 18" id="18"/>
          <p:cNvSpPr txBox="true"/>
          <p:nvPr/>
        </p:nvSpPr>
        <p:spPr>
          <a:xfrm rot="-8699403">
            <a:off x="10936606" y="9074539"/>
            <a:ext cx="736750" cy="32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0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PAINS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1674" y="5370127"/>
            <a:ext cx="3347457" cy="808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1"/>
              </a:lnSpc>
              <a:spcBef>
                <a:spcPct val="0"/>
              </a:spcBef>
            </a:pPr>
            <a:r>
              <a:rPr lang="en-US" sz="1616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Unificar medios para la gestión entre partners y empresa ahorrando tiempo y dinero.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5242" y="5061533"/>
            <a:ext cx="3206909" cy="142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6"/>
              </a:lnSpc>
              <a:spcBef>
                <a:spcPct val="0"/>
              </a:spcBef>
            </a:pPr>
            <a:r>
              <a:rPr lang="en-US" sz="172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Aplicación en el que gestionan tanto las empresas como sus partners toda la información necesaria y actualizada para sus negocios.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09043" y="6697085"/>
            <a:ext cx="4072438" cy="167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79719" indent="-139860" lvl="1">
              <a:lnSpc>
                <a:spcPts val="1684"/>
              </a:lnSpc>
              <a:buFont typeface="Arial"/>
              <a:buChar char="•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Problemas de comunicación: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Canal unificado 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C</a:t>
            </a: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omunicación de campañas o actualizaciones</a:t>
            </a:r>
          </a:p>
          <a:p>
            <a:pPr algn="just" marL="279719" indent="-139860" lvl="1">
              <a:lnSpc>
                <a:spcPts val="1684"/>
              </a:lnSpc>
              <a:buFont typeface="Arial"/>
              <a:buChar char="•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Desactualización de información: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Información obsoleta</a:t>
            </a:r>
          </a:p>
          <a:p>
            <a:pPr algn="just" marL="279719" indent="-139860" lvl="1">
              <a:lnSpc>
                <a:spcPts val="1684"/>
              </a:lnSpc>
              <a:buFont typeface="Arial"/>
              <a:buChar char="•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Dependencia de procesos manuales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Formularios manuales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D</a:t>
            </a: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emoras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47729" y="6674643"/>
            <a:ext cx="5196271" cy="221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Información centralizada: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Portal único 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P</a:t>
            </a: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anel de control  </a:t>
            </a:r>
          </a:p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Mejora de la comunicación: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Integración de un sistema de notificaciones</a:t>
            </a:r>
          </a:p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Actualización de la información: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Sincronización  de datos 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C</a:t>
            </a: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ontrol de versiones</a:t>
            </a:r>
          </a:p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Independencia de procesos manuales: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Visualización directa del registro y seguimiento de pedidos 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Generación automática de facturas, albaranes y reportes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24285" y="2788260"/>
            <a:ext cx="4351535" cy="15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2393" indent="-166197" lvl="1">
              <a:lnSpc>
                <a:spcPts val="2001"/>
              </a:lnSpc>
              <a:buFont typeface="Arial"/>
              <a:buChar char="•"/>
            </a:pPr>
            <a:r>
              <a:rPr lang="en-US" sz="1539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Chat directo con el partner</a:t>
            </a:r>
          </a:p>
          <a:p>
            <a:pPr algn="just" marL="332393" indent="-166197" lvl="1">
              <a:lnSpc>
                <a:spcPts val="2001"/>
              </a:lnSpc>
              <a:buFont typeface="Arial"/>
              <a:buChar char="•"/>
            </a:pPr>
            <a:r>
              <a:rPr lang="en-US" sz="1539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Documentación de productos unificada en una página</a:t>
            </a:r>
          </a:p>
          <a:p>
            <a:pPr algn="just" marL="332393" indent="-166197" lvl="1">
              <a:lnSpc>
                <a:spcPts val="2001"/>
              </a:lnSpc>
              <a:buFont typeface="Arial"/>
              <a:buChar char="•"/>
            </a:pPr>
            <a:r>
              <a:rPr lang="en-US" sz="1539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Herramienta para comunicar de forma masiva y efectiva </a:t>
            </a:r>
          </a:p>
          <a:p>
            <a:pPr algn="just" marL="332393" indent="-166197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539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Vista consolidada de métricas clave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74227" y="2912593"/>
            <a:ext cx="3652988" cy="223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Un canal único y centralizado 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Notificaciones automáticas 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Acceso a métricas en tiempo real 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Acceso inmediato y organizado a documentos clave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Herramienta para rastrear el estado de sus pedidos en tiempo real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Visión consolidada del desempeño de cada partner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Experiencia más fluida, con procesos rápidos y organizados 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-5770396" y="1403960"/>
          <a:ext cx="29082001" cy="28689609"/>
        </p:xfrm>
        <a:graphic>
          <a:graphicData uri="http://schemas.openxmlformats.org/drawingml/2006/table">
            <a:tbl>
              <a:tblPr/>
              <a:tblGrid>
                <a:gridCol w="29082001"/>
              </a:tblGrid>
              <a:tr h="225589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74"/>
                        </a:lnSpc>
                        <a:defRPr/>
                      </a:pPr>
                      <a:endParaRPr lang="en-US" sz="1100"/>
                    </a:p>
                  </a:txBody>
                  <a:tcPr marL="183692" marR="183692" marT="183692" marB="183692" anchor="ctr">
                    <a:lnL cmpd="sng" algn="ctr" cap="flat" w="19473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473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473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473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138094" y="1631543"/>
            <a:ext cx="15519886" cy="1551988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533C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3683" lIns="53683" bIns="53683" rIns="53683"/>
            <a:lstStyle/>
            <a:p>
              <a:pPr algn="ctr">
                <a:lnSpc>
                  <a:spcPts val="25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5770396" y="1403960"/>
            <a:ext cx="8536911" cy="7749640"/>
          </a:xfrm>
          <a:prstGeom prst="line">
            <a:avLst/>
          </a:prstGeom>
          <a:ln cap="flat" w="10477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-5770396" y="9153599"/>
            <a:ext cx="8593773" cy="7749640"/>
          </a:xfrm>
          <a:prstGeom prst="line">
            <a:avLst/>
          </a:prstGeom>
          <a:ln cap="flat" w="10477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17950346" y="9160568"/>
            <a:ext cx="3949344" cy="6840464"/>
          </a:xfrm>
          <a:prstGeom prst="line">
            <a:avLst/>
          </a:prstGeom>
          <a:ln cap="flat" w="11430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17949344" y="2687566"/>
            <a:ext cx="3737190" cy="6473002"/>
          </a:xfrm>
          <a:prstGeom prst="line">
            <a:avLst/>
          </a:prstGeom>
          <a:ln cap="flat" w="11430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766516" y="9153599"/>
            <a:ext cx="7217958" cy="21508"/>
          </a:xfrm>
          <a:prstGeom prst="line">
            <a:avLst/>
          </a:prstGeom>
          <a:ln cap="flat" w="10477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0138094" y="9122361"/>
            <a:ext cx="7812095" cy="27513"/>
          </a:xfrm>
          <a:prstGeom prst="line">
            <a:avLst/>
          </a:prstGeom>
          <a:ln cap="flat" w="10477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7266900">
            <a:off x="10999866" y="1529443"/>
            <a:ext cx="893725" cy="2671462"/>
          </a:xfrm>
          <a:custGeom>
            <a:avLst/>
            <a:gdLst/>
            <a:ahLst/>
            <a:cxnLst/>
            <a:rect r="r" b="b" t="t" l="l"/>
            <a:pathLst>
              <a:path h="2671462" w="893725">
                <a:moveTo>
                  <a:pt x="0" y="0"/>
                </a:moveTo>
                <a:lnTo>
                  <a:pt x="893725" y="0"/>
                </a:lnTo>
                <a:lnTo>
                  <a:pt x="893725" y="2671462"/>
                </a:lnTo>
                <a:lnTo>
                  <a:pt x="0" y="2671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979785" y="2157950"/>
            <a:ext cx="6173648" cy="52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0"/>
              </a:lnSpc>
              <a:spcBef>
                <a:spcPct val="0"/>
              </a:spcBef>
            </a:pPr>
            <a:r>
              <a:rPr lang="en-US" b="true" sz="2883" spc="472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GAIN CREATORS</a:t>
            </a:r>
          </a:p>
        </p:txBody>
      </p:sp>
      <p:sp>
        <p:nvSpPr>
          <p:cNvPr name="TextBox 14" id="14"/>
          <p:cNvSpPr txBox="true"/>
          <p:nvPr/>
        </p:nvSpPr>
        <p:spPr>
          <a:xfrm rot="-1796675">
            <a:off x="12795716" y="2974656"/>
            <a:ext cx="2928407" cy="51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0"/>
              </a:lnSpc>
              <a:spcBef>
                <a:spcPct val="0"/>
              </a:spcBef>
            </a:pPr>
            <a:r>
              <a:rPr lang="en-US" b="true" sz="2883" spc="472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GAINS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4266561" y="8069468"/>
            <a:ext cx="4703605" cy="207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n-US" sz="253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Aplicación en el que gestionan tanto las empresas como sus partners toda la información necesaria y actualizada para sus negocios.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29283" y="4557428"/>
            <a:ext cx="6021063" cy="366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8992" indent="-219496" lvl="1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20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Un </a:t>
            </a:r>
            <a:r>
              <a:rPr lang="en-US" b="true" sz="2033" strike="noStrike" u="none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canal único y centralizado </a:t>
            </a:r>
          </a:p>
          <a:p>
            <a:pPr algn="just" marL="438992" indent="-219496" lvl="1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33" strike="noStrike" u="none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Notificaciones</a:t>
            </a:r>
            <a:r>
              <a:rPr lang="en-US" sz="20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 automáticas </a:t>
            </a:r>
          </a:p>
          <a:p>
            <a:pPr algn="just" marL="438992" indent="-219496" lvl="1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20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Acceso a </a:t>
            </a:r>
            <a:r>
              <a:rPr lang="en-US" b="true" sz="2033" strike="noStrike" u="none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métricas en tiempo rea</a:t>
            </a:r>
            <a:r>
              <a:rPr lang="en-US" sz="20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l </a:t>
            </a:r>
          </a:p>
          <a:p>
            <a:pPr algn="just" marL="438992" indent="-219496" lvl="1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20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Acceso inmediato y organizado a </a:t>
            </a:r>
            <a:r>
              <a:rPr lang="en-US" b="true" sz="2033" strike="noStrike" u="none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documentos clave</a:t>
            </a:r>
          </a:p>
          <a:p>
            <a:pPr algn="just" marL="438992" indent="-219496" lvl="1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20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Herramienta para </a:t>
            </a:r>
            <a:r>
              <a:rPr lang="en-US" b="true" sz="2033" strike="noStrike" u="none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rastrear el estado de sus pedidos</a:t>
            </a:r>
            <a:r>
              <a:rPr lang="en-US" sz="20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 en tiempo real</a:t>
            </a:r>
          </a:p>
          <a:p>
            <a:pPr algn="just" marL="438992" indent="-219496" lvl="1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20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Visión consolidada del </a:t>
            </a:r>
            <a:r>
              <a:rPr lang="en-US" b="true" sz="2033" strike="noStrike" u="none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desempeño de cada partner</a:t>
            </a:r>
          </a:p>
          <a:p>
            <a:pPr algn="just" marL="438992" indent="-219496" lvl="1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20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Experiencia más fluida, con </a:t>
            </a:r>
            <a:r>
              <a:rPr lang="en-US" b="true" sz="2033" strike="noStrike" u="none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procesos rápidos</a:t>
            </a:r>
            <a:r>
              <a:rPr lang="en-US" sz="20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 y organizados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7287" y="3703465"/>
            <a:ext cx="7082507" cy="245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1000" indent="-270500" lvl="1">
              <a:lnSpc>
                <a:spcPts val="3257"/>
              </a:lnSpc>
              <a:buFont typeface="Arial"/>
              <a:buChar char="•"/>
            </a:pPr>
            <a:r>
              <a:rPr lang="en-US" b="true" sz="2505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Chat directo</a:t>
            </a:r>
            <a:r>
              <a:rPr lang="en-US" sz="250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 con el partner</a:t>
            </a:r>
          </a:p>
          <a:p>
            <a:pPr algn="just" marL="541000" indent="-270500" lvl="1">
              <a:lnSpc>
                <a:spcPts val="3257"/>
              </a:lnSpc>
              <a:buFont typeface="Arial"/>
              <a:buChar char="•"/>
            </a:pPr>
            <a:r>
              <a:rPr lang="en-US" b="true" sz="2505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Documentación</a:t>
            </a:r>
            <a:r>
              <a:rPr lang="en-US" sz="250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 de productos unificada en una página</a:t>
            </a:r>
          </a:p>
          <a:p>
            <a:pPr algn="just" marL="541000" indent="-270500" lvl="1">
              <a:lnSpc>
                <a:spcPts val="3257"/>
              </a:lnSpc>
              <a:buFont typeface="Arial"/>
              <a:buChar char="•"/>
            </a:pPr>
            <a:r>
              <a:rPr lang="en-US" sz="250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Notificaciones</a:t>
            </a:r>
            <a:r>
              <a:rPr lang="en-US" sz="250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 para comunicar de </a:t>
            </a:r>
            <a:r>
              <a:rPr lang="en-US" b="true" sz="2505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forma masiva</a:t>
            </a:r>
            <a:r>
              <a:rPr lang="en-US" sz="250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 y efectiva</a:t>
            </a:r>
          </a:p>
          <a:p>
            <a:pPr algn="just" marL="541000" indent="-270500" lvl="1">
              <a:lnSpc>
                <a:spcPts val="3257"/>
              </a:lnSpc>
              <a:spcBef>
                <a:spcPct val="0"/>
              </a:spcBef>
              <a:buFont typeface="Arial"/>
              <a:buChar char="•"/>
            </a:pPr>
            <a:r>
              <a:rPr lang="en-US" sz="250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Vista consolidada de </a:t>
            </a:r>
            <a:r>
              <a:rPr lang="en-US" b="true" sz="2505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métricas clave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56455" y="1266082"/>
          <a:ext cx="9531276" cy="9402674"/>
        </p:xfrm>
        <a:graphic>
          <a:graphicData uri="http://schemas.openxmlformats.org/drawingml/2006/table">
            <a:tbl>
              <a:tblPr/>
              <a:tblGrid>
                <a:gridCol w="9531276"/>
              </a:tblGrid>
              <a:tr h="7393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16"/>
                        </a:lnSpc>
                        <a:defRPr/>
                      </a:pPr>
                      <a:endParaRPr lang="en-US" sz="1100"/>
                    </a:p>
                  </a:txBody>
                  <a:tcPr marL="105161" marR="105161" marT="105161" marB="105161" anchor="ctr">
                    <a:lnL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821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9263811" y="1396370"/>
            <a:ext cx="8884887" cy="888488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533C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3683" lIns="53683" bIns="53683" rIns="53683"/>
            <a:lstStyle/>
            <a:p>
              <a:pPr algn="ctr">
                <a:lnSpc>
                  <a:spcPts val="25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6455" y="1266082"/>
            <a:ext cx="4887246" cy="4436545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56455" y="5702627"/>
            <a:ext cx="4919798" cy="4436545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13736201" y="5706617"/>
            <a:ext cx="2260936" cy="3916057"/>
          </a:xfrm>
          <a:prstGeom prst="line">
            <a:avLst/>
          </a:prstGeom>
          <a:ln cap="flat" w="6667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13735628" y="2000926"/>
            <a:ext cx="2139481" cy="3705691"/>
          </a:xfrm>
          <a:prstGeom prst="line">
            <a:avLst/>
          </a:prstGeom>
          <a:ln cap="flat" w="6667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043701" y="5702627"/>
            <a:ext cx="4132166" cy="12313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9263811" y="5684744"/>
            <a:ext cx="4472300" cy="15751"/>
          </a:xfrm>
          <a:prstGeom prst="line">
            <a:avLst/>
          </a:prstGeom>
          <a:ln cap="flat" w="571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036819" y="425579"/>
            <a:ext cx="12214361" cy="73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33"/>
              </a:lnSpc>
              <a:spcBef>
                <a:spcPct val="0"/>
              </a:spcBef>
            </a:pPr>
            <a:r>
              <a:rPr lang="en-US" b="true" sz="5425" spc="482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VALUE PROPOSITION CANVAS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-1382581" y="5547586"/>
            <a:ext cx="3529894" cy="30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1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PRODUCTS &amp; 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65738" y="1587909"/>
            <a:ext cx="3534315" cy="30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1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GAIN CREATORS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65738" y="9701849"/>
            <a:ext cx="3534315" cy="30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1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PAIN RELIEVERS</a:t>
            </a:r>
          </a:p>
        </p:txBody>
      </p:sp>
      <p:sp>
        <p:nvSpPr>
          <p:cNvPr name="TextBox 16" id="16"/>
          <p:cNvSpPr txBox="true"/>
          <p:nvPr/>
        </p:nvSpPr>
        <p:spPr>
          <a:xfrm rot="-1796675">
            <a:off x="10878140" y="2242582"/>
            <a:ext cx="1676466" cy="30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0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GAINS</a:t>
            </a:r>
          </a:p>
        </p:txBody>
      </p:sp>
      <p:sp>
        <p:nvSpPr>
          <p:cNvPr name="TextBox 17" id="17"/>
          <p:cNvSpPr txBox="true"/>
          <p:nvPr/>
        </p:nvSpPr>
        <p:spPr>
          <a:xfrm rot="5400000">
            <a:off x="16724761" y="5575444"/>
            <a:ext cx="2114825" cy="42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0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CUSTOMER JOBS</a:t>
            </a:r>
          </a:p>
        </p:txBody>
      </p:sp>
      <p:sp>
        <p:nvSpPr>
          <p:cNvPr name="TextBox 18" id="18"/>
          <p:cNvSpPr txBox="true"/>
          <p:nvPr/>
        </p:nvSpPr>
        <p:spPr>
          <a:xfrm rot="-8699403">
            <a:off x="10936606" y="9074539"/>
            <a:ext cx="736750" cy="32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9"/>
              </a:lnSpc>
              <a:spcBef>
                <a:spcPct val="0"/>
              </a:spcBef>
            </a:pPr>
            <a:r>
              <a:rPr lang="en-US" b="true" sz="1650" spc="2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PAINS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1674" y="5370127"/>
            <a:ext cx="3347457" cy="808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1"/>
              </a:lnSpc>
              <a:spcBef>
                <a:spcPct val="0"/>
              </a:spcBef>
            </a:pPr>
            <a:r>
              <a:rPr lang="en-US" sz="1616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Unificar medios para la gestión entre partners y empresa ahorrando tiempo y dinero.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5242" y="5061533"/>
            <a:ext cx="3206909" cy="142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6"/>
              </a:lnSpc>
              <a:spcBef>
                <a:spcPct val="0"/>
              </a:spcBef>
            </a:pPr>
            <a:r>
              <a:rPr lang="en-US" sz="172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Aplicación en el que gestionan tanto las empresas como sus partners toda la información necesaria y actualizada para sus negocios.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09043" y="6697085"/>
            <a:ext cx="4072438" cy="167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79719" indent="-139860" lvl="1">
              <a:lnSpc>
                <a:spcPts val="1684"/>
              </a:lnSpc>
              <a:buFont typeface="Arial"/>
              <a:buChar char="•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Problemas de comunicación: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Canal unificado 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C</a:t>
            </a: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omunicación de campañas o actualizaciones</a:t>
            </a:r>
          </a:p>
          <a:p>
            <a:pPr algn="just" marL="279719" indent="-139860" lvl="1">
              <a:lnSpc>
                <a:spcPts val="1684"/>
              </a:lnSpc>
              <a:buFont typeface="Arial"/>
              <a:buChar char="•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Desactualización de información: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Información obsoleta</a:t>
            </a:r>
          </a:p>
          <a:p>
            <a:pPr algn="just" marL="279719" indent="-139860" lvl="1">
              <a:lnSpc>
                <a:spcPts val="1684"/>
              </a:lnSpc>
              <a:buFont typeface="Arial"/>
              <a:buChar char="•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Dependencia de procesos manuales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Formularios manuales</a:t>
            </a:r>
          </a:p>
          <a:p>
            <a:pPr algn="just" marL="559438" indent="-186479" lvl="2">
              <a:lnSpc>
                <a:spcPts val="1684"/>
              </a:lnSpc>
              <a:buFont typeface="Arial"/>
              <a:buChar char="⚬"/>
            </a:pP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D</a:t>
            </a:r>
            <a:r>
              <a:rPr lang="en-US" sz="1295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emoras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47729" y="6674643"/>
            <a:ext cx="5196271" cy="221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Información centralizada: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Portal único 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P</a:t>
            </a: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anel de control  </a:t>
            </a:r>
          </a:p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Mejora de la comunicación: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Integración de un sistema de notificaciones</a:t>
            </a:r>
          </a:p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Actualización de la información: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Sincronización  de datos 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C</a:t>
            </a: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ontrol de versiones</a:t>
            </a:r>
          </a:p>
          <a:p>
            <a:pPr algn="l" marL="273649" indent="-136824" lvl="1">
              <a:lnSpc>
                <a:spcPts val="1647"/>
              </a:lnSpc>
              <a:buFont typeface="Arial"/>
              <a:buChar char="•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Independencia de procesos manuales: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Visualización directa del registro y seguimiento de pedidos </a:t>
            </a:r>
          </a:p>
          <a:p>
            <a:pPr algn="l" marL="547297" indent="-182432" lvl="2">
              <a:lnSpc>
                <a:spcPts val="1647"/>
              </a:lnSpc>
              <a:buFont typeface="Arial"/>
              <a:buChar char="⚬"/>
            </a:pPr>
            <a:r>
              <a:rPr lang="en-US" sz="126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Generación automática de facturas, albaranes y reportes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24285" y="2788260"/>
            <a:ext cx="4351535" cy="15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2393" indent="-166197" lvl="1">
              <a:lnSpc>
                <a:spcPts val="2001"/>
              </a:lnSpc>
              <a:buFont typeface="Arial"/>
              <a:buChar char="•"/>
            </a:pPr>
            <a:r>
              <a:rPr lang="en-US" sz="1539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Chat directo con el partner</a:t>
            </a:r>
          </a:p>
          <a:p>
            <a:pPr algn="just" marL="332393" indent="-166197" lvl="1">
              <a:lnSpc>
                <a:spcPts val="2001"/>
              </a:lnSpc>
              <a:buFont typeface="Arial"/>
              <a:buChar char="•"/>
            </a:pPr>
            <a:r>
              <a:rPr lang="en-US" sz="1539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Documentación de productos unificada en una página</a:t>
            </a:r>
          </a:p>
          <a:p>
            <a:pPr algn="just" marL="332393" indent="-166197" lvl="1">
              <a:lnSpc>
                <a:spcPts val="2001"/>
              </a:lnSpc>
              <a:buFont typeface="Arial"/>
              <a:buChar char="•"/>
            </a:pPr>
            <a:r>
              <a:rPr lang="en-US" sz="1539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Herramienta para comunicar de forma masiva y efectiva </a:t>
            </a:r>
          </a:p>
          <a:p>
            <a:pPr algn="just" marL="332393" indent="-166197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539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Vista consolidada de métricas clave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74227" y="2912593"/>
            <a:ext cx="3652988" cy="223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Un canal único y centralizado 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Notificaciones automáticas 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Acceso a métricas en tiempo real 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Acceso inmediato y organizado a documentos clave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Herramienta para rastrear el estado de sus pedidos en tiempo real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Visión consolidada del desempeño de cada partner</a:t>
            </a:r>
          </a:p>
          <a:p>
            <a:pPr algn="just" marL="266337" indent="-133169" lvl="1">
              <a:lnSpc>
                <a:spcPts val="1603"/>
              </a:lnSpc>
              <a:spcBef>
                <a:spcPct val="0"/>
              </a:spcBef>
              <a:buFont typeface="Arial"/>
              <a:buChar char="•"/>
            </a:pPr>
            <a:r>
              <a:rPr lang="en-US" sz="1233" strike="noStrike" u="none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Experiencia más fluida, con procesos rápidos y organizados 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72575" y="-4494843"/>
            <a:ext cx="13095236" cy="1309523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533C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3683" lIns="53683" bIns="53683" rIns="53683"/>
            <a:lstStyle/>
            <a:p>
              <a:pPr algn="ctr">
                <a:lnSpc>
                  <a:spcPts val="25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16564330" y="1857933"/>
            <a:ext cx="3332343" cy="5771788"/>
          </a:xfrm>
          <a:prstGeom prst="line">
            <a:avLst/>
          </a:prstGeom>
          <a:ln cap="flat" w="95250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972575" y="1825695"/>
            <a:ext cx="6591622" cy="23215"/>
          </a:xfrm>
          <a:prstGeom prst="line">
            <a:avLst/>
          </a:prstGeom>
          <a:ln cap="flat" w="8572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-8253774">
            <a:off x="11318094" y="6093040"/>
            <a:ext cx="1825030" cy="79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39"/>
              </a:lnSpc>
              <a:spcBef>
                <a:spcPct val="0"/>
              </a:spcBef>
            </a:pPr>
            <a:r>
              <a:rPr lang="en-US" b="true" sz="4089" spc="670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PAINS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83879" y="2885145"/>
            <a:ext cx="8014892" cy="251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6220" indent="-208110" lvl="1">
              <a:lnSpc>
                <a:spcPts val="2506"/>
              </a:lnSpc>
              <a:buFont typeface="Arial"/>
              <a:buChar char="•"/>
            </a:pPr>
            <a:r>
              <a:rPr lang="en-US" b="true" sz="1927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Problemas de comunicación:</a:t>
            </a:r>
          </a:p>
          <a:p>
            <a:pPr algn="just" marL="832440" indent="-277480" lvl="2">
              <a:lnSpc>
                <a:spcPts val="2506"/>
              </a:lnSpc>
              <a:buFont typeface="Arial"/>
              <a:buChar char="⚬"/>
            </a:pPr>
            <a:r>
              <a:rPr lang="en-US" b="true" sz="1927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Canal unificado </a:t>
            </a:r>
          </a:p>
          <a:p>
            <a:pPr algn="just" marL="832440" indent="-277480" lvl="2">
              <a:lnSpc>
                <a:spcPts val="2506"/>
              </a:lnSpc>
              <a:buFont typeface="Arial"/>
              <a:buChar char="⚬"/>
            </a:pPr>
            <a:r>
              <a:rPr lang="en-US" sz="192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C</a:t>
            </a:r>
            <a:r>
              <a:rPr lang="en-US" sz="192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omunicación de campañas o actualizaciones</a:t>
            </a:r>
          </a:p>
          <a:p>
            <a:pPr algn="just" marL="416220" indent="-208110" lvl="1">
              <a:lnSpc>
                <a:spcPts val="2506"/>
              </a:lnSpc>
              <a:buFont typeface="Arial"/>
              <a:buChar char="•"/>
            </a:pPr>
            <a:r>
              <a:rPr lang="en-US" b="true" sz="1927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Desactualización de información:</a:t>
            </a:r>
          </a:p>
          <a:p>
            <a:pPr algn="just" marL="832440" indent="-277480" lvl="2">
              <a:lnSpc>
                <a:spcPts val="2506"/>
              </a:lnSpc>
              <a:buFont typeface="Arial"/>
              <a:buChar char="⚬"/>
            </a:pPr>
            <a:r>
              <a:rPr lang="en-US" sz="192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Información obsoleta</a:t>
            </a:r>
          </a:p>
          <a:p>
            <a:pPr algn="just" marL="416220" indent="-208110" lvl="1">
              <a:lnSpc>
                <a:spcPts val="2506"/>
              </a:lnSpc>
              <a:buFont typeface="Arial"/>
              <a:buChar char="•"/>
            </a:pPr>
            <a:r>
              <a:rPr lang="en-US" b="true" sz="1927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Dependencia de procesos manuales</a:t>
            </a:r>
          </a:p>
          <a:p>
            <a:pPr algn="just" marL="832440" indent="-277480" lvl="2">
              <a:lnSpc>
                <a:spcPts val="2506"/>
              </a:lnSpc>
              <a:buFont typeface="Arial"/>
              <a:buChar char="⚬"/>
            </a:pPr>
            <a:r>
              <a:rPr lang="en-US" sz="192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Formularios manuales</a:t>
            </a:r>
          </a:p>
          <a:p>
            <a:pPr algn="just" marL="832440" indent="-277480" lvl="2">
              <a:lnSpc>
                <a:spcPts val="2506"/>
              </a:lnSpc>
              <a:buFont typeface="Arial"/>
              <a:buChar char="⚬"/>
            </a:pPr>
            <a:r>
              <a:rPr lang="en-US" sz="192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D</a:t>
            </a:r>
            <a:r>
              <a:rPr lang="en-US" sz="1927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emoras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-3168318" y="-4173360"/>
          <a:ext cx="19644049" cy="19379000"/>
        </p:xfrm>
        <a:graphic>
          <a:graphicData uri="http://schemas.openxmlformats.org/drawingml/2006/table">
            <a:tbl>
              <a:tblPr/>
              <a:tblGrid>
                <a:gridCol w="19644049"/>
              </a:tblGrid>
              <a:tr h="152379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34"/>
                        </a:lnSpc>
                        <a:defRPr/>
                      </a:pPr>
                      <a:endParaRPr lang="en-US" sz="1100"/>
                    </a:p>
                  </a:txBody>
                  <a:tcPr marL="150971" marR="150971" marT="150971" marB="150971" anchor="ctr">
                    <a:lnL cmpd="sng" algn="ctr" cap="flat" w="131535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535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535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535">
                      <a:solidFill>
                        <a:srgbClr val="3533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10" id="10"/>
          <p:cNvSpPr/>
          <p:nvPr/>
        </p:nvSpPr>
        <p:spPr>
          <a:xfrm flipV="true">
            <a:off x="-3168318" y="0"/>
            <a:ext cx="8088468" cy="8565039"/>
          </a:xfrm>
          <a:prstGeom prst="line">
            <a:avLst/>
          </a:prstGeom>
          <a:ln cap="flat" w="85725">
            <a:solidFill>
              <a:srgbClr val="3533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721186" y="7933530"/>
            <a:ext cx="5073939" cy="47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3"/>
              </a:lnSpc>
              <a:spcBef>
                <a:spcPct val="0"/>
              </a:spcBef>
            </a:pPr>
            <a:r>
              <a:rPr lang="en-US" b="true" sz="2570" spc="421" strike="noStrike" u="none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PAIN RELIEVERS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5724" y="3681876"/>
            <a:ext cx="7834477" cy="3452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007" indent="-207504" lvl="1">
              <a:lnSpc>
                <a:spcPts val="2498"/>
              </a:lnSpc>
              <a:buFont typeface="Arial"/>
              <a:buChar char="•"/>
            </a:pPr>
            <a:r>
              <a:rPr lang="en-US" b="true" sz="1922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Información centralizada:</a:t>
            </a:r>
          </a:p>
          <a:p>
            <a:pPr algn="l" marL="830015" indent="-276672" lvl="2">
              <a:lnSpc>
                <a:spcPts val="2498"/>
              </a:lnSpc>
              <a:buFont typeface="Arial"/>
              <a:buChar char="⚬"/>
            </a:pPr>
            <a:r>
              <a:rPr lang="en-US" sz="1922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Portal único </a:t>
            </a:r>
          </a:p>
          <a:p>
            <a:pPr algn="l" marL="830015" indent="-276672" lvl="2">
              <a:lnSpc>
                <a:spcPts val="2498"/>
              </a:lnSpc>
              <a:buFont typeface="Arial"/>
              <a:buChar char="⚬"/>
            </a:pPr>
            <a:r>
              <a:rPr lang="en-US" sz="1922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P</a:t>
            </a:r>
            <a:r>
              <a:rPr lang="en-US" sz="1922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anel de control  </a:t>
            </a:r>
          </a:p>
          <a:p>
            <a:pPr algn="l" marL="415007" indent="-207504" lvl="1">
              <a:lnSpc>
                <a:spcPts val="2498"/>
              </a:lnSpc>
              <a:buFont typeface="Arial"/>
              <a:buChar char="•"/>
            </a:pPr>
            <a:r>
              <a:rPr lang="en-US" b="true" sz="1922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Mejora de la comunicación:</a:t>
            </a:r>
          </a:p>
          <a:p>
            <a:pPr algn="l" marL="830015" indent="-276672" lvl="2">
              <a:lnSpc>
                <a:spcPts val="2498"/>
              </a:lnSpc>
              <a:buFont typeface="Arial"/>
              <a:buChar char="⚬"/>
            </a:pPr>
            <a:r>
              <a:rPr lang="en-US" sz="1922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Integración de un sistema de notificaciones</a:t>
            </a:r>
          </a:p>
          <a:p>
            <a:pPr algn="l" marL="415007" indent="-207504" lvl="1">
              <a:lnSpc>
                <a:spcPts val="2498"/>
              </a:lnSpc>
              <a:buFont typeface="Arial"/>
              <a:buChar char="•"/>
            </a:pPr>
            <a:r>
              <a:rPr lang="en-US" b="true" sz="1922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Actualización de la información:</a:t>
            </a:r>
          </a:p>
          <a:p>
            <a:pPr algn="l" marL="830015" indent="-276672" lvl="2">
              <a:lnSpc>
                <a:spcPts val="2498"/>
              </a:lnSpc>
              <a:buFont typeface="Arial"/>
              <a:buChar char="⚬"/>
            </a:pPr>
            <a:r>
              <a:rPr lang="en-US" sz="1922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Sincronización  de datos </a:t>
            </a:r>
          </a:p>
          <a:p>
            <a:pPr algn="l" marL="830015" indent="-276672" lvl="2">
              <a:lnSpc>
                <a:spcPts val="2498"/>
              </a:lnSpc>
              <a:buFont typeface="Arial"/>
              <a:buChar char="⚬"/>
            </a:pPr>
            <a:r>
              <a:rPr lang="en-US" sz="1922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C</a:t>
            </a:r>
            <a:r>
              <a:rPr lang="en-US" sz="1922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ontrol de versiones</a:t>
            </a:r>
          </a:p>
          <a:p>
            <a:pPr algn="l" marL="415007" indent="-207504" lvl="1">
              <a:lnSpc>
                <a:spcPts val="2498"/>
              </a:lnSpc>
              <a:buFont typeface="Arial"/>
              <a:buChar char="•"/>
            </a:pPr>
            <a:r>
              <a:rPr lang="en-US" b="true" sz="1922">
                <a:solidFill>
                  <a:srgbClr val="3533CD"/>
                </a:solidFill>
                <a:latin typeface="Aileron Bold"/>
                <a:ea typeface="Aileron Bold"/>
                <a:cs typeface="Aileron Bold"/>
                <a:sym typeface="Aileron Bold"/>
              </a:rPr>
              <a:t>Independencia de procesos manuales:</a:t>
            </a:r>
          </a:p>
          <a:p>
            <a:pPr algn="l" marL="830015" indent="-276672" lvl="2">
              <a:lnSpc>
                <a:spcPts val="2498"/>
              </a:lnSpc>
              <a:buFont typeface="Arial"/>
              <a:buChar char="⚬"/>
            </a:pPr>
            <a:r>
              <a:rPr lang="en-US" sz="1922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Visualización directa del registro y seguimiento de pedidos </a:t>
            </a:r>
          </a:p>
          <a:p>
            <a:pPr algn="l" marL="830015" indent="-276672" lvl="2">
              <a:lnSpc>
                <a:spcPts val="2498"/>
              </a:lnSpc>
              <a:buFont typeface="Arial"/>
              <a:buChar char="⚬"/>
            </a:pPr>
            <a:r>
              <a:rPr lang="en-US" sz="1922">
                <a:solidFill>
                  <a:srgbClr val="3533CD"/>
                </a:solidFill>
                <a:latin typeface="Aileron"/>
                <a:ea typeface="Aileron"/>
                <a:cs typeface="Aileron"/>
                <a:sym typeface="Aileron"/>
              </a:rPr>
              <a:t>Generación automática de facturas, albaranes y reportes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6881436">
            <a:off x="9525713" y="1453932"/>
            <a:ext cx="893725" cy="2671462"/>
          </a:xfrm>
          <a:custGeom>
            <a:avLst/>
            <a:gdLst/>
            <a:ahLst/>
            <a:cxnLst/>
            <a:rect r="r" b="b" t="t" l="l"/>
            <a:pathLst>
              <a:path h="2671462" w="893725">
                <a:moveTo>
                  <a:pt x="0" y="0"/>
                </a:moveTo>
                <a:lnTo>
                  <a:pt x="893725" y="0"/>
                </a:lnTo>
                <a:lnTo>
                  <a:pt x="893725" y="2671462"/>
                </a:lnTo>
                <a:lnTo>
                  <a:pt x="0" y="267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3533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21657" y="4075118"/>
            <a:ext cx="3420860" cy="3691111"/>
            <a:chOff x="0" y="0"/>
            <a:chExt cx="2774948" cy="2994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4948" cy="2994172"/>
            </a:xfrm>
            <a:custGeom>
              <a:avLst/>
              <a:gdLst/>
              <a:ahLst/>
              <a:cxnLst/>
              <a:rect r="r" b="b" t="t" l="l"/>
              <a:pathLst>
                <a:path h="2994172" w="2774948">
                  <a:moveTo>
                    <a:pt x="2650488" y="2994172"/>
                  </a:moveTo>
                  <a:lnTo>
                    <a:pt x="124460" y="2994172"/>
                  </a:lnTo>
                  <a:cubicBezTo>
                    <a:pt x="55880" y="2994172"/>
                    <a:pt x="0" y="2938292"/>
                    <a:pt x="0" y="28697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2869712"/>
                  </a:lnTo>
                  <a:cubicBezTo>
                    <a:pt x="2774948" y="2938292"/>
                    <a:pt x="2719068" y="2994172"/>
                    <a:pt x="2650488" y="29941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0553" y="300364"/>
            <a:ext cx="3420860" cy="7549507"/>
            <a:chOff x="0" y="0"/>
            <a:chExt cx="2774948" cy="6124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74948" cy="6124043"/>
            </a:xfrm>
            <a:custGeom>
              <a:avLst/>
              <a:gdLst/>
              <a:ahLst/>
              <a:cxnLst/>
              <a:rect r="r" b="b" t="t" l="l"/>
              <a:pathLst>
                <a:path h="6124043" w="2774948">
                  <a:moveTo>
                    <a:pt x="2650488" y="6124043"/>
                  </a:moveTo>
                  <a:lnTo>
                    <a:pt x="124460" y="6124043"/>
                  </a:lnTo>
                  <a:cubicBezTo>
                    <a:pt x="55880" y="6124043"/>
                    <a:pt x="0" y="6068163"/>
                    <a:pt x="0" y="59995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5999583"/>
                  </a:lnTo>
                  <a:cubicBezTo>
                    <a:pt x="2774948" y="6068163"/>
                    <a:pt x="2719068" y="6124043"/>
                    <a:pt x="2650488" y="61240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821657" y="216721"/>
            <a:ext cx="3420860" cy="3691111"/>
            <a:chOff x="0" y="0"/>
            <a:chExt cx="2774948" cy="2994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74948" cy="2994172"/>
            </a:xfrm>
            <a:custGeom>
              <a:avLst/>
              <a:gdLst/>
              <a:ahLst/>
              <a:cxnLst/>
              <a:rect r="r" b="b" t="t" l="l"/>
              <a:pathLst>
                <a:path h="2994172" w="2774948">
                  <a:moveTo>
                    <a:pt x="2650488" y="2994172"/>
                  </a:moveTo>
                  <a:lnTo>
                    <a:pt x="124460" y="2994172"/>
                  </a:lnTo>
                  <a:cubicBezTo>
                    <a:pt x="55880" y="2994172"/>
                    <a:pt x="0" y="2938292"/>
                    <a:pt x="0" y="28697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2869712"/>
                  </a:lnTo>
                  <a:cubicBezTo>
                    <a:pt x="2774948" y="2938292"/>
                    <a:pt x="2719068" y="2994172"/>
                    <a:pt x="2650488" y="29941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432761" y="216721"/>
            <a:ext cx="3420860" cy="3691111"/>
            <a:chOff x="0" y="0"/>
            <a:chExt cx="2774948" cy="29941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4948" cy="2994172"/>
            </a:xfrm>
            <a:custGeom>
              <a:avLst/>
              <a:gdLst/>
              <a:ahLst/>
              <a:cxnLst/>
              <a:rect r="r" b="b" t="t" l="l"/>
              <a:pathLst>
                <a:path h="2994172" w="2774948">
                  <a:moveTo>
                    <a:pt x="2650488" y="2994172"/>
                  </a:moveTo>
                  <a:lnTo>
                    <a:pt x="124460" y="2994172"/>
                  </a:lnTo>
                  <a:cubicBezTo>
                    <a:pt x="55880" y="2994172"/>
                    <a:pt x="0" y="2938292"/>
                    <a:pt x="0" y="28697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2869712"/>
                  </a:lnTo>
                  <a:cubicBezTo>
                    <a:pt x="2774948" y="2938292"/>
                    <a:pt x="2719068" y="2994172"/>
                    <a:pt x="2650488" y="29941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043865" y="216721"/>
            <a:ext cx="3420860" cy="3642037"/>
            <a:chOff x="0" y="0"/>
            <a:chExt cx="2774948" cy="29543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4948" cy="2954364"/>
            </a:xfrm>
            <a:custGeom>
              <a:avLst/>
              <a:gdLst/>
              <a:ahLst/>
              <a:cxnLst/>
              <a:rect r="r" b="b" t="t" l="l"/>
              <a:pathLst>
                <a:path h="2954364" w="2774948">
                  <a:moveTo>
                    <a:pt x="2650488" y="2954364"/>
                  </a:moveTo>
                  <a:lnTo>
                    <a:pt x="124460" y="2954364"/>
                  </a:lnTo>
                  <a:cubicBezTo>
                    <a:pt x="55880" y="2954364"/>
                    <a:pt x="0" y="2898484"/>
                    <a:pt x="0" y="28299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2829904"/>
                  </a:lnTo>
                  <a:cubicBezTo>
                    <a:pt x="2774948" y="2898484"/>
                    <a:pt x="2719068" y="2954364"/>
                    <a:pt x="2650488" y="295436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043865" y="4075118"/>
            <a:ext cx="3420860" cy="3691111"/>
            <a:chOff x="0" y="0"/>
            <a:chExt cx="2774948" cy="29941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74948" cy="2994172"/>
            </a:xfrm>
            <a:custGeom>
              <a:avLst/>
              <a:gdLst/>
              <a:ahLst/>
              <a:cxnLst/>
              <a:rect r="r" b="b" t="t" l="l"/>
              <a:pathLst>
                <a:path h="2994172" w="2774948">
                  <a:moveTo>
                    <a:pt x="2650488" y="2994172"/>
                  </a:moveTo>
                  <a:lnTo>
                    <a:pt x="124460" y="2994172"/>
                  </a:lnTo>
                  <a:cubicBezTo>
                    <a:pt x="55880" y="2994172"/>
                    <a:pt x="0" y="2938292"/>
                    <a:pt x="0" y="28697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2869712"/>
                  </a:lnTo>
                  <a:cubicBezTo>
                    <a:pt x="2774948" y="2938292"/>
                    <a:pt x="2719068" y="2994172"/>
                    <a:pt x="2650488" y="29941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654969" y="216721"/>
            <a:ext cx="3420860" cy="7549507"/>
            <a:chOff x="0" y="0"/>
            <a:chExt cx="2774948" cy="61240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74948" cy="6124043"/>
            </a:xfrm>
            <a:custGeom>
              <a:avLst/>
              <a:gdLst/>
              <a:ahLst/>
              <a:cxnLst/>
              <a:rect r="r" b="b" t="t" l="l"/>
              <a:pathLst>
                <a:path h="6124043" w="2774948">
                  <a:moveTo>
                    <a:pt x="2650488" y="6124043"/>
                  </a:moveTo>
                  <a:lnTo>
                    <a:pt x="124460" y="6124043"/>
                  </a:lnTo>
                  <a:cubicBezTo>
                    <a:pt x="55880" y="6124043"/>
                    <a:pt x="0" y="6068163"/>
                    <a:pt x="0" y="59995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5999583"/>
                  </a:lnTo>
                  <a:cubicBezTo>
                    <a:pt x="2774948" y="6068163"/>
                    <a:pt x="2719068" y="6124043"/>
                    <a:pt x="2650488" y="61240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10553" y="7985919"/>
            <a:ext cx="8788259" cy="2074554"/>
            <a:chOff x="0" y="0"/>
            <a:chExt cx="7128899" cy="16828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28899" cy="1682846"/>
            </a:xfrm>
            <a:custGeom>
              <a:avLst/>
              <a:gdLst/>
              <a:ahLst/>
              <a:cxnLst/>
              <a:rect r="r" b="b" t="t" l="l"/>
              <a:pathLst>
                <a:path h="1682846" w="7128899">
                  <a:moveTo>
                    <a:pt x="7004439" y="1682846"/>
                  </a:moveTo>
                  <a:lnTo>
                    <a:pt x="124460" y="1682846"/>
                  </a:lnTo>
                  <a:cubicBezTo>
                    <a:pt x="55880" y="1682846"/>
                    <a:pt x="0" y="1626966"/>
                    <a:pt x="0" y="15583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04439" y="0"/>
                  </a:lnTo>
                  <a:cubicBezTo>
                    <a:pt x="7073019" y="0"/>
                    <a:pt x="7128899" y="55880"/>
                    <a:pt x="7128899" y="124460"/>
                  </a:cubicBezTo>
                  <a:lnTo>
                    <a:pt x="7128899" y="1558386"/>
                  </a:lnTo>
                  <a:cubicBezTo>
                    <a:pt x="7128899" y="1626966"/>
                    <a:pt x="7073019" y="1682846"/>
                    <a:pt x="7004439" y="16828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260280" y="7985919"/>
            <a:ext cx="8815549" cy="2074554"/>
            <a:chOff x="0" y="0"/>
            <a:chExt cx="7151036" cy="168284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51036" cy="1682846"/>
            </a:xfrm>
            <a:custGeom>
              <a:avLst/>
              <a:gdLst/>
              <a:ahLst/>
              <a:cxnLst/>
              <a:rect r="r" b="b" t="t" l="l"/>
              <a:pathLst>
                <a:path h="1682846" w="7151036">
                  <a:moveTo>
                    <a:pt x="7026576" y="1682846"/>
                  </a:moveTo>
                  <a:lnTo>
                    <a:pt x="124460" y="1682846"/>
                  </a:lnTo>
                  <a:cubicBezTo>
                    <a:pt x="55880" y="1682846"/>
                    <a:pt x="0" y="1626966"/>
                    <a:pt x="0" y="15583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26577" y="0"/>
                  </a:lnTo>
                  <a:cubicBezTo>
                    <a:pt x="7095156" y="0"/>
                    <a:pt x="7151036" y="55880"/>
                    <a:pt x="7151036" y="124460"/>
                  </a:cubicBezTo>
                  <a:lnTo>
                    <a:pt x="7151036" y="1558386"/>
                  </a:lnTo>
                  <a:cubicBezTo>
                    <a:pt x="7151036" y="1626966"/>
                    <a:pt x="7095156" y="1682846"/>
                    <a:pt x="7026577" y="16828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370723" y="3991475"/>
            <a:ext cx="3559617" cy="3858396"/>
            <a:chOff x="0" y="0"/>
            <a:chExt cx="937512" cy="1016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7512" cy="1016203"/>
            </a:xfrm>
            <a:custGeom>
              <a:avLst/>
              <a:gdLst/>
              <a:ahLst/>
              <a:cxnLst/>
              <a:rect r="r" b="b" t="t" l="l"/>
              <a:pathLst>
                <a:path h="1016203" w="937512">
                  <a:moveTo>
                    <a:pt x="0" y="0"/>
                  </a:moveTo>
                  <a:lnTo>
                    <a:pt x="937512" y="0"/>
                  </a:lnTo>
                  <a:lnTo>
                    <a:pt x="937512" y="1016203"/>
                  </a:lnTo>
                  <a:lnTo>
                    <a:pt x="0" y="1016203"/>
                  </a:lnTo>
                  <a:close/>
                </a:path>
              </a:pathLst>
            </a:custGeom>
            <a:solidFill>
              <a:srgbClr val="3533C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937512" cy="1063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09825" y="578222"/>
            <a:ext cx="282231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2E449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Socios clave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7736" y="1270529"/>
            <a:ext cx="3051970" cy="255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3549" indent="-186775" lvl="1">
              <a:lnSpc>
                <a:spcPts val="2422"/>
              </a:lnSpc>
              <a:buFont typeface="Arial"/>
              <a:buChar char="•"/>
            </a:pPr>
            <a:r>
              <a:rPr lang="en-US" sz="173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Comerciales</a:t>
            </a:r>
          </a:p>
          <a:p>
            <a:pPr algn="l" marL="373549" indent="-186775" lvl="1">
              <a:lnSpc>
                <a:spcPts val="2422"/>
              </a:lnSpc>
              <a:buFont typeface="Arial"/>
              <a:buChar char="•"/>
            </a:pPr>
            <a:r>
              <a:rPr lang="en-US" sz="173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Marketing</a:t>
            </a:r>
          </a:p>
          <a:p>
            <a:pPr algn="l" marL="373549" indent="-186775" lvl="1">
              <a:lnSpc>
                <a:spcPts val="2422"/>
              </a:lnSpc>
              <a:buFont typeface="Arial"/>
              <a:buChar char="•"/>
            </a:pPr>
            <a:r>
              <a:rPr lang="en-US" sz="173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Proveedores de infraestructura tecnológica</a:t>
            </a:r>
          </a:p>
          <a:p>
            <a:pPr algn="l" marL="373549" indent="-186775" lvl="1">
              <a:lnSpc>
                <a:spcPts val="2422"/>
              </a:lnSpc>
              <a:buFont typeface="Arial"/>
              <a:buChar char="•"/>
            </a:pPr>
            <a:r>
              <a:rPr lang="en-US" sz="173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Mantenimiento</a:t>
            </a:r>
          </a:p>
          <a:p>
            <a:pPr algn="l" marL="373549" indent="-186775" lvl="1">
              <a:lnSpc>
                <a:spcPts val="2422"/>
              </a:lnSpc>
              <a:buFont typeface="Arial"/>
              <a:buChar char="•"/>
            </a:pPr>
            <a:r>
              <a:rPr lang="en-US" sz="173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Ventas</a:t>
            </a:r>
          </a:p>
          <a:p>
            <a:pPr algn="l" marL="373549" indent="-186775" lvl="1">
              <a:lnSpc>
                <a:spcPts val="2422"/>
              </a:lnSpc>
              <a:buFont typeface="Arial"/>
              <a:buChar char="•"/>
            </a:pPr>
            <a:r>
              <a:rPr lang="en-US" sz="173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Soporte</a:t>
            </a:r>
          </a:p>
          <a:p>
            <a:pPr algn="l" marL="373549" indent="-186775" lvl="1">
              <a:lnSpc>
                <a:spcPts val="2422"/>
              </a:lnSpc>
              <a:buFont typeface="Arial"/>
              <a:buChar char="•"/>
            </a:pPr>
            <a:r>
              <a:rPr lang="en-US" sz="173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Proveedor de recursos humanos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728292" y="552045"/>
            <a:ext cx="2950502" cy="3074382"/>
            <a:chOff x="0" y="0"/>
            <a:chExt cx="3934003" cy="409917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3934003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2E4494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Propuestas de valor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178387"/>
              <a:ext cx="3934003" cy="2920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Solucionamos problemas como la falta de información o desactualizada entre partner y empresa.</a:t>
              </a:r>
            </a:p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Tanto las empresas como los partners necesitan tener todo bien organizado y actualizado para ahorrarse tiempo y dinero.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950500" y="606797"/>
            <a:ext cx="2822315" cy="5007957"/>
            <a:chOff x="0" y="0"/>
            <a:chExt cx="3763087" cy="6677275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28575"/>
              <a:ext cx="3763087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2E4494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Segmento de clientes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178387"/>
              <a:ext cx="3763087" cy="5498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Empresas</a:t>
              </a:r>
            </a:p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La empresa que crea y distribuye el software, gestiona la plataforma y mantiene las relaciones con los partnes.</a:t>
              </a:r>
            </a:p>
            <a:p>
              <a:pPr algn="just">
                <a:lnSpc>
                  <a:spcPts val="2239"/>
                </a:lnSpc>
              </a:pPr>
            </a:p>
            <a:p>
              <a:pPr algn="just"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Partners comerciales</a:t>
              </a:r>
            </a:p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Empresas o individuos que venden el software en nombre de la empresa, acceden al portal para obtener documentación, gestionar pedidos y realizar seguimiento de sus ventas.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842959" y="532079"/>
            <a:ext cx="3227852" cy="3002255"/>
            <a:chOff x="0" y="0"/>
            <a:chExt cx="4303803" cy="4003007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19050"/>
              <a:ext cx="4303803" cy="411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2"/>
                </a:lnSpc>
              </a:pPr>
              <a:r>
                <a:rPr lang="en-US" sz="1963">
                  <a:solidFill>
                    <a:srgbClr val="2E4494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Actividades clave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470322"/>
              <a:ext cx="4303803" cy="3532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30800" indent="-165400" lvl="1">
                <a:lnSpc>
                  <a:spcPts val="2145"/>
                </a:lnSpc>
                <a:buFont typeface="Arial"/>
                <a:buChar char="•"/>
              </a:pPr>
              <a:r>
                <a:rPr lang="en-US" sz="153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Gestión y actualización de documentación </a:t>
              </a:r>
            </a:p>
            <a:p>
              <a:pPr algn="l" marL="330800" indent="-165400" lvl="1">
                <a:lnSpc>
                  <a:spcPts val="2145"/>
                </a:lnSpc>
                <a:buFont typeface="Arial"/>
                <a:buChar char="•"/>
              </a:pPr>
              <a:r>
                <a:rPr lang="en-US" sz="153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Comunicación eficiente </a:t>
              </a:r>
            </a:p>
            <a:p>
              <a:pPr algn="l" marL="330800" indent="-165400" lvl="1">
                <a:lnSpc>
                  <a:spcPts val="2145"/>
                </a:lnSpc>
                <a:buFont typeface="Arial"/>
                <a:buChar char="•"/>
              </a:pPr>
              <a:r>
                <a:rPr lang="en-US" sz="153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Gestión de productos y pedidos</a:t>
              </a:r>
            </a:p>
            <a:p>
              <a:pPr algn="l" marL="330800" indent="-165400" lvl="1">
                <a:lnSpc>
                  <a:spcPts val="2145"/>
                </a:lnSpc>
                <a:buFont typeface="Arial"/>
                <a:buChar char="•"/>
              </a:pPr>
              <a:r>
                <a:rPr lang="en-US" sz="153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Panel de control y métricas </a:t>
              </a:r>
            </a:p>
            <a:p>
              <a:pPr algn="l" marL="330800" indent="-165400" lvl="1">
                <a:lnSpc>
                  <a:spcPts val="2145"/>
                </a:lnSpc>
                <a:buFont typeface="Arial"/>
                <a:buChar char="•"/>
              </a:pPr>
              <a:r>
                <a:rPr lang="en-US" sz="153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Centralización y acceso a información </a:t>
              </a:r>
            </a:p>
            <a:p>
              <a:pPr algn="l" marL="330800" indent="-165400" lvl="1">
                <a:lnSpc>
                  <a:spcPts val="2145"/>
                </a:lnSpc>
                <a:buFont typeface="Arial"/>
                <a:buChar char="•"/>
              </a:pPr>
              <a:r>
                <a:rPr lang="en-US" sz="153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Gestión de usuarios y permisos</a:t>
              </a:r>
            </a:p>
            <a:p>
              <a:pPr algn="l" marL="330800" indent="-165400" lvl="1">
                <a:lnSpc>
                  <a:spcPts val="2145"/>
                </a:lnSpc>
                <a:buFont typeface="Arial"/>
                <a:buChar char="•"/>
              </a:pPr>
              <a:r>
                <a:rPr lang="en-US" sz="153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Integridad y fiabilidad de datos </a:t>
              </a:r>
            </a:p>
            <a:p>
              <a:pPr algn="l" marL="330800" indent="-165400" lvl="1">
                <a:lnSpc>
                  <a:spcPts val="2145"/>
                </a:lnSpc>
                <a:buFont typeface="Arial"/>
                <a:buChar char="•"/>
              </a:pPr>
              <a:r>
                <a:rPr lang="en-US" sz="153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Soporte técnico integrado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917823" y="4240068"/>
            <a:ext cx="3228528" cy="3301822"/>
            <a:chOff x="0" y="0"/>
            <a:chExt cx="4304704" cy="4402429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9525"/>
              <a:ext cx="4304704" cy="365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791">
                  <a:solidFill>
                    <a:srgbClr val="2E4494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Recursos clave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422777"/>
              <a:ext cx="4304704" cy="39796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54353" indent="-127177" lvl="1">
                <a:lnSpc>
                  <a:spcPts val="1649"/>
                </a:lnSpc>
                <a:buAutoNum type="arabicPeriod" startAt="1"/>
              </a:pPr>
              <a:r>
                <a:rPr lang="en-US" sz="1178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Recursos tecnológicos:</a:t>
              </a:r>
            </a:p>
            <a:p>
              <a:pPr algn="l" marL="508707" indent="-169569" lvl="2">
                <a:lnSpc>
                  <a:spcPts val="1649"/>
                </a:lnSpc>
                <a:buFont typeface="Arial"/>
                <a:buChar char="⚬"/>
              </a:pPr>
              <a:r>
                <a:rPr lang="en-US" sz="1178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Servidor externo</a:t>
              </a:r>
            </a:p>
            <a:p>
              <a:pPr algn="l" marL="508707" indent="-169569" lvl="2">
                <a:lnSpc>
                  <a:spcPts val="1649"/>
                </a:lnSpc>
                <a:buFont typeface="Arial"/>
                <a:buChar char="⚬"/>
              </a:pPr>
              <a:r>
                <a:rPr lang="en-US" sz="1178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Plataforma de desarrollo </a:t>
              </a:r>
            </a:p>
            <a:p>
              <a:pPr algn="l">
                <a:lnSpc>
                  <a:spcPts val="1649"/>
                </a:lnSpc>
              </a:pPr>
            </a:p>
            <a:p>
              <a:pPr algn="l">
                <a:lnSpc>
                  <a:spcPts val="1649"/>
                </a:lnSpc>
              </a:pPr>
              <a:r>
                <a:rPr lang="en-US" sz="1178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2. Recursos financieros:</a:t>
              </a:r>
            </a:p>
            <a:p>
              <a:pPr algn="l" marL="508707" indent="-169569" lvl="2">
                <a:lnSpc>
                  <a:spcPts val="1649"/>
                </a:lnSpc>
                <a:buFont typeface="Arial"/>
                <a:buChar char="⚬"/>
              </a:pPr>
              <a:r>
                <a:rPr lang="en-US" sz="1178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Fondos para marketing y adquisición de clientes </a:t>
              </a:r>
            </a:p>
            <a:p>
              <a:pPr algn="l">
                <a:lnSpc>
                  <a:spcPts val="1649"/>
                </a:lnSpc>
              </a:pPr>
            </a:p>
            <a:p>
              <a:pPr algn="l">
                <a:lnSpc>
                  <a:spcPts val="1649"/>
                </a:lnSpc>
              </a:pPr>
              <a:r>
                <a:rPr lang="en-US" sz="1178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3. Recursos relacionales:</a:t>
              </a:r>
            </a:p>
            <a:p>
              <a:pPr algn="l" marL="508707" indent="-169569" lvl="2">
                <a:lnSpc>
                  <a:spcPts val="1649"/>
                </a:lnSpc>
                <a:buFont typeface="Arial"/>
                <a:buChar char="⚬"/>
              </a:pPr>
              <a:r>
                <a:rPr lang="en-US" sz="1178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Plataformas de pago</a:t>
              </a:r>
            </a:p>
            <a:p>
              <a:pPr algn="l">
                <a:lnSpc>
                  <a:spcPts val="1649"/>
                </a:lnSpc>
              </a:pPr>
            </a:p>
            <a:p>
              <a:pPr algn="l">
                <a:lnSpc>
                  <a:spcPts val="1649"/>
                </a:lnSpc>
              </a:pPr>
              <a:r>
                <a:rPr lang="en-US" sz="1178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4. Recursos humanos:</a:t>
              </a:r>
            </a:p>
            <a:p>
              <a:pPr algn="l" marL="508707" indent="-169569" lvl="2">
                <a:lnSpc>
                  <a:spcPts val="1649"/>
                </a:lnSpc>
                <a:buFont typeface="Arial"/>
                <a:buChar char="⚬"/>
              </a:pPr>
              <a:r>
                <a:rPr lang="en-US" sz="1178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Equipo de desarrollo</a:t>
              </a:r>
            </a:p>
            <a:p>
              <a:pPr algn="l" marL="508707" indent="-169569" lvl="2">
                <a:lnSpc>
                  <a:spcPts val="1649"/>
                </a:lnSpc>
                <a:buFont typeface="Arial"/>
                <a:buChar char="⚬"/>
              </a:pPr>
              <a:r>
                <a:rPr lang="en-US" sz="1178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Soporte y atención al cliente </a:t>
              </a:r>
            </a:p>
            <a:p>
              <a:pPr algn="l" marL="508707" indent="-169569" lvl="2">
                <a:lnSpc>
                  <a:spcPts val="1649"/>
                </a:lnSpc>
                <a:buFont typeface="Arial"/>
                <a:buChar char="⚬"/>
              </a:pPr>
              <a:r>
                <a:rPr lang="en-US" sz="1178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Equipo de ventas y marketing 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339396" y="752176"/>
            <a:ext cx="2822315" cy="2245707"/>
            <a:chOff x="0" y="0"/>
            <a:chExt cx="3763087" cy="2994275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28575"/>
              <a:ext cx="3763087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2E4494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Relación con los clientes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178387"/>
              <a:ext cx="3763087" cy="1815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Nuestros clientes pueden contactar con </a:t>
              </a:r>
              <a:r>
                <a:rPr lang="en-US" b="true" sz="15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soporte</a:t>
              </a:r>
              <a:r>
                <a:rPr lang="en-US" sz="15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través de cualquiera de los canales para las necesidades que tengan que comunicar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387223" y="4227921"/>
            <a:ext cx="2734144" cy="3388835"/>
            <a:chOff x="0" y="0"/>
            <a:chExt cx="3645525" cy="4518447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28575"/>
              <a:ext cx="3645525" cy="517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en-US" sz="2425">
                  <a:solidFill>
                    <a:srgbClr val="2E4494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Canales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612491"/>
              <a:ext cx="3645525" cy="39059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35092" indent="-167546" lvl="1">
                <a:lnSpc>
                  <a:spcPts val="2172"/>
                </a:lnSpc>
                <a:buFont typeface="Arial"/>
                <a:buChar char="•"/>
              </a:pPr>
              <a:r>
                <a:rPr lang="en-US" sz="155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Apartado de notificaciones dentro de la aplicación.</a:t>
              </a:r>
            </a:p>
            <a:p>
              <a:pPr algn="l">
                <a:lnSpc>
                  <a:spcPts val="2172"/>
                </a:lnSpc>
              </a:pPr>
            </a:p>
            <a:p>
              <a:pPr algn="l" marL="335092" indent="-167546" lvl="1">
                <a:lnSpc>
                  <a:spcPts val="2172"/>
                </a:lnSpc>
                <a:buFont typeface="Arial"/>
                <a:buChar char="•"/>
              </a:pPr>
              <a:r>
                <a:rPr lang="en-US" sz="155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Vía e-mails</a:t>
              </a:r>
            </a:p>
            <a:p>
              <a:pPr algn="l">
                <a:lnSpc>
                  <a:spcPts val="2172"/>
                </a:lnSpc>
              </a:pPr>
            </a:p>
            <a:p>
              <a:pPr algn="l" marL="335092" indent="-167546" lvl="1">
                <a:lnSpc>
                  <a:spcPts val="2172"/>
                </a:lnSpc>
                <a:buFont typeface="Arial"/>
                <a:buChar char="•"/>
              </a:pPr>
              <a:r>
                <a:rPr lang="en-US" sz="155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Por teléfono de atención al cliente</a:t>
              </a:r>
            </a:p>
            <a:p>
              <a:pPr algn="l">
                <a:lnSpc>
                  <a:spcPts val="2172"/>
                </a:lnSpc>
              </a:pPr>
            </a:p>
            <a:p>
              <a:pPr algn="l" marL="335092" indent="-167546" lvl="1">
                <a:lnSpc>
                  <a:spcPts val="2172"/>
                </a:lnSpc>
                <a:buFont typeface="Arial"/>
                <a:buChar char="•"/>
              </a:pPr>
              <a:r>
                <a:rPr lang="en-US" sz="155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Redes Sociales</a:t>
              </a:r>
            </a:p>
            <a:p>
              <a:pPr algn="l">
                <a:lnSpc>
                  <a:spcPts val="2172"/>
                </a:lnSpc>
              </a:pPr>
            </a:p>
            <a:p>
              <a:pPr algn="l" marL="335092" indent="-167546" lvl="1">
                <a:lnSpc>
                  <a:spcPts val="2172"/>
                </a:lnSpc>
                <a:buFont typeface="Arial"/>
                <a:buChar char="•"/>
              </a:pPr>
              <a:r>
                <a:rPr lang="en-US" sz="1552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Webinars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509825" y="8189386"/>
            <a:ext cx="8150060" cy="1696477"/>
            <a:chOff x="0" y="0"/>
            <a:chExt cx="10866747" cy="2261969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28575"/>
              <a:ext cx="10866747" cy="529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2E4494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Estructura de costes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629807"/>
              <a:ext cx="10866747" cy="1632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02261" indent="-151130" lvl="1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Desarrollo y mantenimiento de software</a:t>
              </a:r>
            </a:p>
            <a:p>
              <a:pPr algn="l" marL="302261" indent="-151130" lvl="1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Infraestructura tecnológica (servidor, nube, base de datos)</a:t>
              </a:r>
            </a:p>
            <a:p>
              <a:pPr algn="l" marL="302261" indent="-151130" lvl="1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Salarios de trabajadores</a:t>
              </a:r>
            </a:p>
            <a:p>
              <a:pPr algn="l" marL="302261" indent="-151130" lvl="1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Soporte y atención al cliente</a:t>
              </a:r>
            </a:p>
            <a:p>
              <a:pPr algn="l" marL="302261" indent="-151130" lvl="1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Marketing y publicidad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593024" y="8320662"/>
            <a:ext cx="8150060" cy="716963"/>
            <a:chOff x="0" y="0"/>
            <a:chExt cx="10866747" cy="955950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28575"/>
              <a:ext cx="10866747" cy="529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2E4494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Flujos de ingresos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629807"/>
              <a:ext cx="10866747" cy="32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9593024" y="8876030"/>
            <a:ext cx="8150060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Suscripción mensual/anual (en un principio para empresa)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Venta de servicios adicionales (formación personalizada, herramientas premium)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432241" y="4827993"/>
            <a:ext cx="3421124" cy="194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</a:pPr>
            <a:r>
              <a:rPr lang="en-US" b="true" sz="4987" spc="44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BUSINESS</a:t>
            </a:r>
          </a:p>
          <a:p>
            <a:pPr algn="ctr" marL="0" indent="0" lvl="0">
              <a:lnSpc>
                <a:spcPts val="5087"/>
              </a:lnSpc>
              <a:spcBef>
                <a:spcPct val="0"/>
              </a:spcBef>
            </a:pPr>
            <a:r>
              <a:rPr lang="en-US" b="true" sz="4987" spc="44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CANVAS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00750" y="2000250"/>
            <a:ext cx="3143250" cy="3143250"/>
            <a:chOff x="0" y="0"/>
            <a:chExt cx="827852" cy="8278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E449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6039693" y="448019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52867" y="2419414"/>
            <a:ext cx="5747883" cy="2651775"/>
            <a:chOff x="0" y="0"/>
            <a:chExt cx="7663844" cy="35357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7663844" cy="508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3"/>
                </a:lnSpc>
              </a:pPr>
              <a:r>
                <a:rPr lang="en-US" b="true" sz="2410" spc="72">
                  <a:solidFill>
                    <a:srgbClr val="2E449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IMPRESCINDIBLE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33702"/>
              <a:ext cx="7663844" cy="2901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4264" indent="-192132" lvl="1">
                <a:lnSpc>
                  <a:spcPts val="2491"/>
                </a:lnSpc>
                <a:buFont typeface="Arial"/>
                <a:buChar char="•"/>
              </a:pPr>
              <a:r>
                <a:rPr lang="en-US" sz="1779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Registro y autenticación de usuarios</a:t>
              </a:r>
            </a:p>
            <a:p>
              <a:pPr algn="l" marL="384264" indent="-192132" lvl="1">
                <a:lnSpc>
                  <a:spcPts val="2491"/>
                </a:lnSpc>
                <a:buFont typeface="Arial"/>
                <a:buChar char="•"/>
              </a:pPr>
              <a:r>
                <a:rPr lang="en-US" sz="1779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Actualización instantánea de información</a:t>
              </a:r>
            </a:p>
            <a:p>
              <a:pPr algn="l" marL="384264" indent="-192132" lvl="1">
                <a:lnSpc>
                  <a:spcPts val="2491"/>
                </a:lnSpc>
                <a:buFont typeface="Arial"/>
                <a:buChar char="•"/>
              </a:pPr>
              <a:r>
                <a:rPr lang="en-US" sz="1779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Listado de productos  y de partners </a:t>
              </a:r>
            </a:p>
            <a:p>
              <a:pPr algn="l" marL="384264" indent="-192132" lvl="1">
                <a:lnSpc>
                  <a:spcPts val="2491"/>
                </a:lnSpc>
                <a:buFont typeface="Arial"/>
                <a:buChar char="•"/>
              </a:pPr>
              <a:r>
                <a:rPr lang="en-US" sz="1779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Registro de partners </a:t>
              </a:r>
            </a:p>
            <a:p>
              <a:pPr algn="l" marL="384264" indent="-192132" lvl="1">
                <a:lnSpc>
                  <a:spcPts val="2491"/>
                </a:lnSpc>
                <a:buFont typeface="Arial"/>
                <a:buChar char="•"/>
              </a:pPr>
              <a:r>
                <a:rPr lang="en-US" sz="1779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Subir y gestionar documentación </a:t>
              </a:r>
            </a:p>
            <a:p>
              <a:pPr algn="l" marL="384264" indent="-192132" lvl="1">
                <a:lnSpc>
                  <a:spcPts val="2491"/>
                </a:lnSpc>
                <a:buFont typeface="Arial"/>
                <a:buChar char="•"/>
              </a:pPr>
              <a:r>
                <a:rPr lang="en-US" sz="1779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Poder ver las ventas</a:t>
              </a:r>
            </a:p>
            <a:p>
              <a:pPr algn="l" marL="384264" indent="-192132" lvl="1">
                <a:lnSpc>
                  <a:spcPts val="2491"/>
                </a:lnSpc>
                <a:buFont typeface="Arial"/>
                <a:buChar char="•"/>
              </a:pPr>
              <a:r>
                <a:rPr lang="en-US" sz="1779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Sistema de seguridad y privacidad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096875" y="2886293"/>
            <a:ext cx="4770249" cy="1718017"/>
            <a:chOff x="0" y="0"/>
            <a:chExt cx="6360332" cy="229068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6360332" cy="597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9"/>
                </a:lnSpc>
              </a:pPr>
              <a:r>
                <a:rPr lang="en-US" b="true" sz="2784" spc="83">
                  <a:solidFill>
                    <a:srgbClr val="3533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DEBERÍA HABER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73449"/>
              <a:ext cx="6360332" cy="1517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2282" indent="-236141" lvl="1">
                <a:lnSpc>
                  <a:spcPts val="3062"/>
                </a:lnSpc>
                <a:buFont typeface="Arial"/>
                <a:buChar char="•"/>
              </a:pPr>
              <a:r>
                <a:rPr lang="en-US" sz="2187" spc="32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Notificaciones y alertas automáticas </a:t>
              </a:r>
            </a:p>
            <a:p>
              <a:pPr algn="l" marL="472282" indent="-236141" lvl="1">
                <a:lnSpc>
                  <a:spcPts val="3062"/>
                </a:lnSpc>
                <a:buFont typeface="Arial"/>
                <a:buChar char="•"/>
              </a:pPr>
              <a:r>
                <a:rPr lang="en-US" sz="2187" spc="32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Informes mensuales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52867" y="6305802"/>
            <a:ext cx="5438775" cy="3054671"/>
            <a:chOff x="0" y="0"/>
            <a:chExt cx="7251700" cy="407289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7251700" cy="435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36"/>
                </a:lnSpc>
              </a:pPr>
              <a:r>
                <a:rPr lang="en-US" b="true" sz="2028" spc="60">
                  <a:solidFill>
                    <a:srgbClr val="3665E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PODRÍA HABER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53081"/>
              <a:ext cx="7251700" cy="3519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3576" indent="-236788" lvl="1">
                <a:lnSpc>
                  <a:spcPts val="3070"/>
                </a:lnSpc>
                <a:buFont typeface="Arial"/>
                <a:buChar char="•"/>
              </a:pPr>
              <a:r>
                <a:rPr lang="en-US" sz="2193" spc="32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Mensajería interna básica</a:t>
              </a:r>
              <a:r>
                <a:rPr lang="en-US" sz="2193" spc="32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 </a:t>
              </a:r>
            </a:p>
            <a:p>
              <a:pPr algn="just" marL="473576" indent="-236788" lvl="1">
                <a:lnSpc>
                  <a:spcPts val="3070"/>
                </a:lnSpc>
                <a:buFont typeface="Arial"/>
                <a:buChar char="•"/>
              </a:pPr>
              <a:r>
                <a:rPr lang="en-US" sz="2193" spc="32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Aplicación móvil</a:t>
              </a:r>
            </a:p>
            <a:p>
              <a:pPr algn="just" marL="473576" indent="-236788" lvl="1">
                <a:lnSpc>
                  <a:spcPts val="3070"/>
                </a:lnSpc>
                <a:buFont typeface="Arial"/>
                <a:buChar char="•"/>
              </a:pPr>
              <a:r>
                <a:rPr lang="en-US" sz="2193" spc="32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Sincronización con apps y webs externas </a:t>
              </a:r>
            </a:p>
            <a:p>
              <a:pPr algn="just" marL="473576" indent="-236788" lvl="1">
                <a:lnSpc>
                  <a:spcPts val="3070"/>
                </a:lnSpc>
                <a:buFont typeface="Arial"/>
                <a:buChar char="•"/>
              </a:pPr>
              <a:r>
                <a:rPr lang="en-US" sz="2193" spc="32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Llamadas en tiempo real </a:t>
              </a:r>
            </a:p>
            <a:p>
              <a:pPr algn="just" marL="473576" indent="-236788" lvl="1">
                <a:lnSpc>
                  <a:spcPts val="3070"/>
                </a:lnSpc>
                <a:buFont typeface="Arial"/>
                <a:buChar char="•"/>
              </a:pPr>
              <a:r>
                <a:rPr lang="en-US" sz="2193" spc="32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Personalización de web para cada empresa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49225" y="6591713"/>
            <a:ext cx="4631107" cy="2482850"/>
            <a:chOff x="0" y="0"/>
            <a:chExt cx="6174810" cy="331046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6174810" cy="556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b="true" sz="2600" spc="78">
                  <a:solidFill>
                    <a:srgbClr val="2C92D5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NO TENDRÁ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43373"/>
              <a:ext cx="6174810" cy="2567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Contacto directo con el cliente final.</a:t>
              </a:r>
            </a:p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Contacto entre partners.</a:t>
              </a:r>
            </a:p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 Gestión financiera de la empresa y el partner.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000750" y="5143500"/>
            <a:ext cx="3143250" cy="3143250"/>
            <a:chOff x="0" y="0"/>
            <a:chExt cx="827852" cy="8278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665E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C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0800000">
            <a:off x="8519633" y="758449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144000" y="2000250"/>
            <a:ext cx="3143250" cy="3143250"/>
            <a:chOff x="0" y="0"/>
            <a:chExt cx="827852" cy="8278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533C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144000" y="200025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144000" y="5143500"/>
            <a:ext cx="3143250" cy="3143250"/>
            <a:chOff x="0" y="0"/>
            <a:chExt cx="827852" cy="8278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W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5400000">
            <a:off x="11623940" y="510455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265673" y="727678"/>
            <a:ext cx="9756654" cy="68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7"/>
              </a:lnSpc>
              <a:spcBef>
                <a:spcPct val="0"/>
              </a:spcBef>
            </a:pPr>
            <a:r>
              <a:rPr lang="en-US" b="true" sz="5086" spc="452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PRIORIZACIÓN MOSCOW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02556" y="7505386"/>
            <a:ext cx="2264122" cy="39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b="true" sz="2261" spc="1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WILL NOT HAVE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08820" y="4280202"/>
            <a:ext cx="1673126" cy="39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b="true" sz="2261" spc="1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MUST HAVE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89195" y="4280202"/>
            <a:ext cx="2052861" cy="39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  <a:spcBef>
                <a:spcPct val="0"/>
              </a:spcBef>
            </a:pPr>
            <a:r>
              <a:rPr lang="en-US" b="true" sz="2259" spc="1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SHOULD HAVE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15467" y="7505386"/>
            <a:ext cx="1859831" cy="39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b="true" sz="2261" spc="1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COULD HAVE</a:t>
            </a:r>
          </a:p>
        </p:txBody>
      </p:sp>
    </p:spTree>
  </p:cSld>
  <p:clrMapOvr>
    <a:masterClrMapping/>
  </p:clrMapOvr>
  <p:transition spd="slow">
    <p:wipe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013739" y="272481"/>
            <a:ext cx="9833122" cy="9833122"/>
            <a:chOff x="0" y="0"/>
            <a:chExt cx="8909050" cy="89090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525" y="9525"/>
              <a:ext cx="8890000" cy="8890000"/>
            </a:xfrm>
            <a:custGeom>
              <a:avLst/>
              <a:gdLst/>
              <a:ahLst/>
              <a:cxnLst/>
              <a:rect r="r" b="b" t="t" l="l"/>
              <a:pathLst>
                <a:path h="8890000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8890000"/>
                  </a:lnTo>
                  <a:lnTo>
                    <a:pt x="0" y="8890000"/>
                  </a:lnTo>
                  <a:close/>
                </a:path>
              </a:pathLst>
            </a:custGeom>
            <a:solidFill>
              <a:srgbClr val="3533C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7645" y="527431"/>
              <a:ext cx="8493887" cy="7854315"/>
            </a:xfrm>
            <a:custGeom>
              <a:avLst/>
              <a:gdLst/>
              <a:ahLst/>
              <a:cxnLst/>
              <a:rect r="r" b="b" t="t" l="l"/>
              <a:pathLst>
                <a:path h="7854315" w="8493887">
                  <a:moveTo>
                    <a:pt x="0" y="0"/>
                  </a:moveTo>
                  <a:lnTo>
                    <a:pt x="8493887" y="0"/>
                  </a:lnTo>
                  <a:lnTo>
                    <a:pt x="8493887" y="7854315"/>
                  </a:lnTo>
                  <a:lnTo>
                    <a:pt x="0" y="7854315"/>
                  </a:lnTo>
                  <a:close/>
                </a:path>
              </a:pathLst>
            </a:custGeom>
            <a:blipFill>
              <a:blip r:embed="rId3"/>
              <a:stretch>
                <a:fillRect l="-11453" t="-5559" r="-20599" b="-1743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8909050" y="8909050"/>
                  </a:moveTo>
                  <a:lnTo>
                    <a:pt x="0" y="8909050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8909050"/>
                  </a:lnTo>
                  <a:close/>
                  <a:moveTo>
                    <a:pt x="19050" y="8890000"/>
                  </a:moveTo>
                  <a:lnTo>
                    <a:pt x="8890000" y="8890000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8890000"/>
                  </a:lnTo>
                  <a:close/>
                  <a:moveTo>
                    <a:pt x="8710930" y="8391144"/>
                  </a:moveTo>
                  <a:lnTo>
                    <a:pt x="198120" y="8391144"/>
                  </a:lnTo>
                  <a:lnTo>
                    <a:pt x="198120" y="517906"/>
                  </a:lnTo>
                  <a:lnTo>
                    <a:pt x="8710930" y="517906"/>
                  </a:lnTo>
                  <a:lnTo>
                    <a:pt x="8710930" y="8391144"/>
                  </a:lnTo>
                  <a:close/>
                  <a:moveTo>
                    <a:pt x="217170" y="8372094"/>
                  </a:moveTo>
                  <a:lnTo>
                    <a:pt x="8691880" y="8372094"/>
                  </a:lnTo>
                  <a:lnTo>
                    <a:pt x="8691880" y="536956"/>
                  </a:lnTo>
                  <a:lnTo>
                    <a:pt x="217170" y="536956"/>
                  </a:lnTo>
                  <a:lnTo>
                    <a:pt x="217170" y="83720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2984779" y="4823379"/>
            <a:ext cx="731325" cy="731325"/>
          </a:xfrm>
          <a:custGeom>
            <a:avLst/>
            <a:gdLst/>
            <a:ahLst/>
            <a:cxnLst/>
            <a:rect r="r" b="b" t="t" l="l"/>
            <a:pathLst>
              <a:path h="731325" w="731325">
                <a:moveTo>
                  <a:pt x="0" y="0"/>
                </a:moveTo>
                <a:lnTo>
                  <a:pt x="731326" y="0"/>
                </a:lnTo>
                <a:lnTo>
                  <a:pt x="731326" y="731326"/>
                </a:lnTo>
                <a:lnTo>
                  <a:pt x="0" y="731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5400000">
            <a:off x="-2191890" y="4845158"/>
            <a:ext cx="9665570" cy="68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7"/>
              </a:lnSpc>
              <a:spcBef>
                <a:spcPct val="0"/>
              </a:spcBef>
            </a:pPr>
            <a:r>
              <a:rPr lang="en-US" b="true" sz="5086" spc="452">
                <a:solidFill>
                  <a:srgbClr val="3533C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 STORY MAPPING</a:t>
            </a:r>
          </a:p>
        </p:txBody>
      </p:sp>
    </p:spTree>
  </p:cSld>
  <p:clrMapOvr>
    <a:masterClrMapping/>
  </p:clrMapOvr>
  <p:transition spd="slow">
    <p:wipe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3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2911" y="579927"/>
            <a:ext cx="15541605" cy="9513229"/>
          </a:xfrm>
          <a:custGeom>
            <a:avLst/>
            <a:gdLst/>
            <a:ahLst/>
            <a:cxnLst/>
            <a:rect r="r" b="b" t="t" l="l"/>
            <a:pathLst>
              <a:path h="9513229" w="15541605">
                <a:moveTo>
                  <a:pt x="0" y="0"/>
                </a:moveTo>
                <a:lnTo>
                  <a:pt x="15541605" y="0"/>
                </a:lnTo>
                <a:lnTo>
                  <a:pt x="15541605" y="9513229"/>
                </a:lnTo>
                <a:lnTo>
                  <a:pt x="0" y="9513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79" r="0" b="-23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471322" y="4799616"/>
            <a:ext cx="3859262" cy="68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7"/>
              </a:lnSpc>
              <a:spcBef>
                <a:spcPct val="0"/>
              </a:spcBef>
            </a:pPr>
            <a:r>
              <a:rPr lang="en-US" b="true" sz="5086" spc="45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FIGMA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22911" y="219730"/>
            <a:ext cx="2560882" cy="3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de aterrizaje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3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471322" y="4799616"/>
            <a:ext cx="3859262" cy="68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7"/>
              </a:lnSpc>
              <a:spcBef>
                <a:spcPct val="0"/>
              </a:spcBef>
            </a:pPr>
            <a:r>
              <a:rPr lang="en-US" b="true" sz="5086" spc="45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FIGMA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99614" y="829551"/>
            <a:ext cx="2172413" cy="3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de tarifas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369921" y="370891"/>
            <a:ext cx="5548157" cy="9545217"/>
          </a:xfrm>
          <a:custGeom>
            <a:avLst/>
            <a:gdLst/>
            <a:ahLst/>
            <a:cxnLst/>
            <a:rect r="r" b="b" t="t" l="l"/>
            <a:pathLst>
              <a:path h="9545217" w="5548157">
                <a:moveTo>
                  <a:pt x="0" y="0"/>
                </a:moveTo>
                <a:lnTo>
                  <a:pt x="5548158" y="0"/>
                </a:lnTo>
                <a:lnTo>
                  <a:pt x="5548158" y="9545218"/>
                </a:lnTo>
                <a:lnTo>
                  <a:pt x="0" y="9545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wipe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3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471322" y="4799616"/>
            <a:ext cx="3859262" cy="68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7"/>
              </a:lnSpc>
              <a:spcBef>
                <a:spcPct val="0"/>
              </a:spcBef>
            </a:pPr>
            <a:r>
              <a:rPr lang="en-US" b="true" sz="5086" spc="45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FIGMA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56273" y="829551"/>
            <a:ext cx="2353770" cy="3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de registro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856273" y="1348980"/>
            <a:ext cx="14403027" cy="7589040"/>
          </a:xfrm>
          <a:custGeom>
            <a:avLst/>
            <a:gdLst/>
            <a:ahLst/>
            <a:cxnLst/>
            <a:rect r="r" b="b" t="t" l="l"/>
            <a:pathLst>
              <a:path h="7589040" w="14403027">
                <a:moveTo>
                  <a:pt x="0" y="0"/>
                </a:moveTo>
                <a:lnTo>
                  <a:pt x="14403027" y="0"/>
                </a:lnTo>
                <a:lnTo>
                  <a:pt x="14403027" y="7589040"/>
                </a:lnTo>
                <a:lnTo>
                  <a:pt x="0" y="758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0" t="-12622" r="-4550" b="-8968"/>
            </a:stretch>
          </a:blipFill>
        </p:spPr>
      </p:sp>
    </p:spTree>
  </p:cSld>
  <p:clrMapOvr>
    <a:masterClrMapping/>
  </p:clrMapOvr>
  <p:transition spd="slow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6337" y="4456472"/>
            <a:ext cx="6349545" cy="121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9"/>
              </a:lnSpc>
              <a:spcBef>
                <a:spcPct val="0"/>
              </a:spcBef>
            </a:pPr>
            <a:r>
              <a:rPr lang="en-US" b="true" sz="2729" spc="13" strike="noStrike" u="none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DESARROLLO COMPLETO DE UN EJERCICIO DE UNA APLICACIÓN WEB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97735" y="1296850"/>
            <a:ext cx="7930428" cy="3985866"/>
          </a:xfrm>
          <a:custGeom>
            <a:avLst/>
            <a:gdLst/>
            <a:ahLst/>
            <a:cxnLst/>
            <a:rect r="r" b="b" t="t" l="l"/>
            <a:pathLst>
              <a:path h="3985866" w="7930428">
                <a:moveTo>
                  <a:pt x="0" y="0"/>
                </a:moveTo>
                <a:lnTo>
                  <a:pt x="7930428" y="0"/>
                </a:lnTo>
                <a:lnTo>
                  <a:pt x="7930428" y="3985866"/>
                </a:lnTo>
                <a:lnTo>
                  <a:pt x="0" y="3985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97735" y="5334391"/>
            <a:ext cx="7930428" cy="3923909"/>
          </a:xfrm>
          <a:custGeom>
            <a:avLst/>
            <a:gdLst/>
            <a:ahLst/>
            <a:cxnLst/>
            <a:rect r="r" b="b" t="t" l="l"/>
            <a:pathLst>
              <a:path h="3923909" w="7930428">
                <a:moveTo>
                  <a:pt x="0" y="0"/>
                </a:moveTo>
                <a:lnTo>
                  <a:pt x="7930428" y="0"/>
                </a:lnTo>
                <a:lnTo>
                  <a:pt x="7930428" y="3923909"/>
                </a:lnTo>
                <a:lnTo>
                  <a:pt x="0" y="3923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3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7006" y="885294"/>
            <a:ext cx="5382620" cy="8848198"/>
          </a:xfrm>
          <a:custGeom>
            <a:avLst/>
            <a:gdLst/>
            <a:ahLst/>
            <a:cxnLst/>
            <a:rect r="r" b="b" t="t" l="l"/>
            <a:pathLst>
              <a:path h="8848198" w="5382620">
                <a:moveTo>
                  <a:pt x="0" y="0"/>
                </a:moveTo>
                <a:lnTo>
                  <a:pt x="5382620" y="0"/>
                </a:lnTo>
                <a:lnTo>
                  <a:pt x="5382620" y="8848198"/>
                </a:lnTo>
                <a:lnTo>
                  <a:pt x="0" y="8848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12" t="-3451" r="-127786" b="-21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72219" y="885294"/>
            <a:ext cx="6467547" cy="8848198"/>
          </a:xfrm>
          <a:custGeom>
            <a:avLst/>
            <a:gdLst/>
            <a:ahLst/>
            <a:cxnLst/>
            <a:rect r="r" b="b" t="t" l="l"/>
            <a:pathLst>
              <a:path h="8848198" w="6467547">
                <a:moveTo>
                  <a:pt x="0" y="0"/>
                </a:moveTo>
                <a:lnTo>
                  <a:pt x="6467547" y="0"/>
                </a:lnTo>
                <a:lnTo>
                  <a:pt x="6467547" y="8848198"/>
                </a:lnTo>
                <a:lnTo>
                  <a:pt x="0" y="8848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004" t="-13500" r="-11226" b="-11572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225512" y="4799616"/>
            <a:ext cx="3859262" cy="68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7"/>
              </a:lnSpc>
              <a:spcBef>
                <a:spcPct val="0"/>
              </a:spcBef>
            </a:pPr>
            <a:r>
              <a:rPr lang="en-US" b="true" sz="5086" spc="45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FIGMA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50209" y="525097"/>
            <a:ext cx="1948971" cy="3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 empresa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15640" y="525097"/>
            <a:ext cx="4380706" cy="3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de información del Partner </a:t>
            </a:r>
          </a:p>
        </p:txBody>
      </p:sp>
    </p:spTree>
  </p:cSld>
  <p:clrMapOvr>
    <a:masterClrMapping/>
  </p:clrMapOvr>
  <p:transition spd="slow">
    <p:wipe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3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64696" y="1028700"/>
            <a:ext cx="5476734" cy="8874759"/>
          </a:xfrm>
          <a:custGeom>
            <a:avLst/>
            <a:gdLst/>
            <a:ahLst/>
            <a:cxnLst/>
            <a:rect r="r" b="b" t="t" l="l"/>
            <a:pathLst>
              <a:path h="8874759" w="5476734">
                <a:moveTo>
                  <a:pt x="0" y="0"/>
                </a:moveTo>
                <a:lnTo>
                  <a:pt x="5476734" y="0"/>
                </a:lnTo>
                <a:lnTo>
                  <a:pt x="5476734" y="8874759"/>
                </a:lnTo>
                <a:lnTo>
                  <a:pt x="0" y="8874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2" t="-1599" r="-1210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19296" y="1028700"/>
            <a:ext cx="6380178" cy="8874759"/>
          </a:xfrm>
          <a:custGeom>
            <a:avLst/>
            <a:gdLst/>
            <a:ahLst/>
            <a:cxnLst/>
            <a:rect r="r" b="b" t="t" l="l"/>
            <a:pathLst>
              <a:path h="8874759" w="6380178">
                <a:moveTo>
                  <a:pt x="0" y="0"/>
                </a:moveTo>
                <a:lnTo>
                  <a:pt x="6380178" y="0"/>
                </a:lnTo>
                <a:lnTo>
                  <a:pt x="6380178" y="8874759"/>
                </a:lnTo>
                <a:lnTo>
                  <a:pt x="0" y="8874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124" t="-9413" r="-4910" b="-9413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225512" y="4799616"/>
            <a:ext cx="3859262" cy="68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7"/>
              </a:lnSpc>
              <a:spcBef>
                <a:spcPct val="0"/>
              </a:spcBef>
            </a:pPr>
            <a:r>
              <a:rPr lang="en-US" b="true" sz="5086" spc="45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FIGMA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49346" y="525097"/>
            <a:ext cx="1785484" cy="3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 Partner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46129" y="525097"/>
            <a:ext cx="5926511" cy="3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de información del producto (software) </a:t>
            </a:r>
          </a:p>
        </p:txBody>
      </p:sp>
    </p:spTree>
  </p:cSld>
  <p:clrMapOvr>
    <a:masterClrMapping/>
  </p:clrMapOvr>
  <p:transition spd="slow">
    <p:wipe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80802" y="4302544"/>
            <a:ext cx="3692782" cy="3692782"/>
            <a:chOff x="0" y="0"/>
            <a:chExt cx="8909050" cy="8909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C6D8F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223" t="-6395" r="223" b="-3609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297609" y="4302544"/>
            <a:ext cx="3692782" cy="369278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C6D8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223" t="-6690" r="223" b="-669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714416" y="4302544"/>
            <a:ext cx="3692782" cy="3692782"/>
            <a:chOff x="0" y="0"/>
            <a:chExt cx="8909050" cy="89090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C6D8F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136706" y="1301127"/>
            <a:ext cx="8014587" cy="218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08"/>
              </a:lnSpc>
            </a:pPr>
            <a:r>
              <a:rPr lang="en-US" b="true" sz="7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¡Gracias por su atención!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0183" y="8347751"/>
            <a:ext cx="401402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228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Bruno Figueroa Rodriguez</a:t>
            </a:r>
          </a:p>
          <a:p>
            <a:pPr algn="ctr">
              <a:lnSpc>
                <a:spcPts val="2746"/>
              </a:lnSpc>
            </a:pPr>
          </a:p>
          <a:p>
            <a:pPr algn="ctr">
              <a:lnSpc>
                <a:spcPts val="2746"/>
              </a:lnSpc>
            </a:pPr>
            <a:r>
              <a:rPr lang="en-US" sz="2288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 tooltip="https://www.linkedin.com/in/bruno-figueroa-rodr%C3%ADguez"/>
              </a:rPr>
              <a:t>linkedin.com/in/bruno-figueroa-rodríguez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51280" y="8347751"/>
            <a:ext cx="343911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228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Gael Santome López</a:t>
            </a:r>
          </a:p>
          <a:p>
            <a:pPr algn="ctr">
              <a:lnSpc>
                <a:spcPts val="2746"/>
              </a:lnSpc>
            </a:pPr>
          </a:p>
          <a:p>
            <a:pPr algn="ctr">
              <a:lnSpc>
                <a:spcPts val="2746"/>
              </a:lnSpc>
            </a:pPr>
            <a:r>
              <a:rPr lang="en-US" sz="2288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7" tooltip="https://www.linkedin.com/in/gael-santom%C3%A9"/>
              </a:rPr>
              <a:t>linkedin.com/in/gael-santomé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97470" y="8347751"/>
            <a:ext cx="330972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228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Lorena Sambad Lema</a:t>
            </a:r>
          </a:p>
          <a:p>
            <a:pPr algn="ctr">
              <a:lnSpc>
                <a:spcPts val="2746"/>
              </a:lnSpc>
            </a:pPr>
          </a:p>
          <a:p>
            <a:pPr algn="ctr">
              <a:lnSpc>
                <a:spcPts val="2746"/>
              </a:lnSpc>
            </a:pPr>
            <a:r>
              <a:rPr lang="en-US" sz="2288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8" tooltip="https://www.linkedin.com/in/lorena-sambad-lema-371b99294/"/>
              </a:rPr>
              <a:t>linkedin.com/in/lorena-sambad-lema</a:t>
            </a:r>
          </a:p>
        </p:txBody>
      </p:sp>
    </p:spTree>
  </p:cSld>
  <p:clrMapOvr>
    <a:masterClrMapping/>
  </p:clrMapOvr>
  <p:transition spd="slow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18182" y="3284227"/>
            <a:ext cx="7241274" cy="6740277"/>
            <a:chOff x="0" y="0"/>
            <a:chExt cx="87321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214" cy="812800"/>
            </a:xfrm>
            <a:custGeom>
              <a:avLst/>
              <a:gdLst/>
              <a:ahLst/>
              <a:cxnLst/>
              <a:rect r="r" b="b" t="t" l="l"/>
              <a:pathLst>
                <a:path h="812800" w="873214">
                  <a:moveTo>
                    <a:pt x="24590" y="0"/>
                  </a:moveTo>
                  <a:lnTo>
                    <a:pt x="848624" y="0"/>
                  </a:lnTo>
                  <a:cubicBezTo>
                    <a:pt x="855146" y="0"/>
                    <a:pt x="861401" y="2591"/>
                    <a:pt x="866012" y="7202"/>
                  </a:cubicBezTo>
                  <a:cubicBezTo>
                    <a:pt x="870624" y="11814"/>
                    <a:pt x="873214" y="18068"/>
                    <a:pt x="873214" y="24590"/>
                  </a:cubicBezTo>
                  <a:lnTo>
                    <a:pt x="873214" y="788210"/>
                  </a:lnTo>
                  <a:cubicBezTo>
                    <a:pt x="873214" y="794732"/>
                    <a:pt x="870624" y="800986"/>
                    <a:pt x="866012" y="805598"/>
                  </a:cubicBezTo>
                  <a:cubicBezTo>
                    <a:pt x="861401" y="810209"/>
                    <a:pt x="855146" y="812800"/>
                    <a:pt x="848624" y="812800"/>
                  </a:cubicBezTo>
                  <a:lnTo>
                    <a:pt x="24590" y="812800"/>
                  </a:lnTo>
                  <a:cubicBezTo>
                    <a:pt x="18068" y="812800"/>
                    <a:pt x="11814" y="810209"/>
                    <a:pt x="7202" y="805598"/>
                  </a:cubicBezTo>
                  <a:cubicBezTo>
                    <a:pt x="2591" y="800986"/>
                    <a:pt x="0" y="794732"/>
                    <a:pt x="0" y="788210"/>
                  </a:cubicBezTo>
                  <a:lnTo>
                    <a:pt x="0" y="24590"/>
                  </a:lnTo>
                  <a:cubicBezTo>
                    <a:pt x="0" y="18068"/>
                    <a:pt x="2591" y="11814"/>
                    <a:pt x="7202" y="7202"/>
                  </a:cubicBezTo>
                  <a:cubicBezTo>
                    <a:pt x="11814" y="2591"/>
                    <a:pt x="18068" y="0"/>
                    <a:pt x="24590" y="0"/>
                  </a:cubicBezTo>
                  <a:close/>
                </a:path>
              </a:pathLst>
            </a:custGeom>
            <a:blipFill>
              <a:blip r:embed="rId3"/>
              <a:stretch>
                <a:fillRect l="-450" t="0" r="-45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076325"/>
            <a:ext cx="13630911" cy="86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3"/>
              </a:lnSpc>
              <a:spcBef>
                <a:spcPct val="0"/>
              </a:spcBef>
            </a:pPr>
            <a:r>
              <a:rPr lang="en-US" b="true" sz="6039" strike="noStrike" u="none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Parte práctica y  metodológica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09783" y="2156834"/>
            <a:ext cx="6488737" cy="41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spc="24">
                <a:solidFill>
                  <a:srgbClr val="3533CD"/>
                </a:solidFill>
                <a:latin typeface="DM Sans"/>
                <a:ea typeface="DM Sans"/>
                <a:cs typeface="DM Sans"/>
                <a:sym typeface="DM Sans"/>
              </a:rPr>
              <a:t>Ejemplos de reportes: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1383" y="4377931"/>
            <a:ext cx="4885376" cy="134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6"/>
              </a:lnSpc>
              <a:spcBef>
                <a:spcPct val="0"/>
              </a:spcBef>
            </a:pPr>
            <a:r>
              <a:rPr lang="en-US" b="true" sz="2976" spc="14" strike="noStrike" u="none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SEGUIMIENTO DE DOS PROYECTOS EXTERNOS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31265" y="2777070"/>
            <a:ext cx="7928191" cy="50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7"/>
              </a:lnSpc>
            </a:pPr>
            <a:r>
              <a:rPr lang="en-US" b="true" sz="2977" spc="29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WorkWander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7243" y="2979213"/>
            <a:ext cx="10413515" cy="6625338"/>
            <a:chOff x="0" y="0"/>
            <a:chExt cx="127753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536" cy="812800"/>
            </a:xfrm>
            <a:custGeom>
              <a:avLst/>
              <a:gdLst/>
              <a:ahLst/>
              <a:cxnLst/>
              <a:rect r="r" b="b" t="t" l="l"/>
              <a:pathLst>
                <a:path h="812800" w="1277536">
                  <a:moveTo>
                    <a:pt x="17099" y="0"/>
                  </a:moveTo>
                  <a:lnTo>
                    <a:pt x="1260436" y="0"/>
                  </a:lnTo>
                  <a:cubicBezTo>
                    <a:pt x="1269880" y="0"/>
                    <a:pt x="1277536" y="7656"/>
                    <a:pt x="1277536" y="17099"/>
                  </a:cubicBezTo>
                  <a:lnTo>
                    <a:pt x="1277536" y="795701"/>
                  </a:lnTo>
                  <a:cubicBezTo>
                    <a:pt x="1277536" y="805144"/>
                    <a:pt x="1269880" y="812800"/>
                    <a:pt x="1260436" y="812800"/>
                  </a:cubicBezTo>
                  <a:lnTo>
                    <a:pt x="17099" y="812800"/>
                  </a:lnTo>
                  <a:cubicBezTo>
                    <a:pt x="7656" y="812800"/>
                    <a:pt x="0" y="805144"/>
                    <a:pt x="0" y="795701"/>
                  </a:cubicBezTo>
                  <a:lnTo>
                    <a:pt x="0" y="17099"/>
                  </a:lnTo>
                  <a:cubicBezTo>
                    <a:pt x="0" y="7656"/>
                    <a:pt x="7656" y="0"/>
                    <a:pt x="1709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081" r="0" b="-2101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899631" y="1258293"/>
            <a:ext cx="6488737" cy="41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spc="24">
                <a:solidFill>
                  <a:srgbClr val="3533CD"/>
                </a:solidFill>
                <a:latin typeface="DM Sans"/>
                <a:ea typeface="DM Sans"/>
                <a:cs typeface="DM Sans"/>
                <a:sym typeface="DM Sans"/>
              </a:rPr>
              <a:t>Ejemplos de reportes: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95856" y="2152530"/>
            <a:ext cx="8296287" cy="48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6"/>
              </a:lnSpc>
            </a:pPr>
            <a:r>
              <a:rPr lang="en-US" b="true" sz="2926" spc="29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Bootcamps Campus Dual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852083"/>
            <a:ext cx="8847457" cy="4582834"/>
          </a:xfrm>
          <a:custGeom>
            <a:avLst/>
            <a:gdLst/>
            <a:ahLst/>
            <a:cxnLst/>
            <a:rect r="r" b="b" t="t" l="l"/>
            <a:pathLst>
              <a:path h="4582834" w="8847457">
                <a:moveTo>
                  <a:pt x="0" y="0"/>
                </a:moveTo>
                <a:lnTo>
                  <a:pt x="8847457" y="0"/>
                </a:lnTo>
                <a:lnTo>
                  <a:pt x="8847457" y="4582834"/>
                </a:lnTo>
                <a:lnTo>
                  <a:pt x="0" y="4582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8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7114" y="3398955"/>
            <a:ext cx="7644162" cy="345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47"/>
              </a:lnSpc>
            </a:pPr>
            <a:r>
              <a:rPr lang="en-US" b="true" sz="3388" spc="33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R</a:t>
            </a:r>
            <a:r>
              <a:rPr lang="en-US" b="true" sz="3388" spc="33" strike="noStrike" u="none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eviews</a:t>
            </a:r>
          </a:p>
          <a:p>
            <a:pPr algn="just">
              <a:lnSpc>
                <a:spcPts val="7047"/>
              </a:lnSpc>
            </a:pPr>
            <a:r>
              <a:rPr lang="en-US" b="true" sz="3388" spc="33" strike="noStrike" u="none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Bugs</a:t>
            </a:r>
            <a:r>
              <a:rPr lang="en-US" sz="3388" spc="33" strike="noStrike" u="none">
                <a:solidFill>
                  <a:srgbClr val="3533CD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b="true" sz="3388" spc="33" strike="noStrike" u="none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historias de usuario</a:t>
            </a:r>
            <a:r>
              <a:rPr lang="en-US" sz="3388" spc="33" strike="noStrike" u="none">
                <a:solidFill>
                  <a:srgbClr val="3533CD"/>
                </a:solidFill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lang="en-US" b="true" sz="3388" spc="33" strike="noStrike" u="none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backlog</a:t>
            </a:r>
          </a:p>
          <a:p>
            <a:pPr algn="just">
              <a:lnSpc>
                <a:spcPts val="7047"/>
              </a:lnSpc>
            </a:pPr>
            <a:r>
              <a:rPr lang="en-US" b="true" sz="3388" spc="33" strike="noStrike" u="none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Pizarras</a:t>
            </a:r>
          </a:p>
          <a:p>
            <a:pPr algn="just">
              <a:lnSpc>
                <a:spcPts val="7047"/>
              </a:lnSpc>
            </a:pPr>
            <a:r>
              <a:rPr lang="en-US" b="true" sz="3388" spc="33" strike="noStrike" u="none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Reportar problemas</a:t>
            </a:r>
            <a:r>
              <a:rPr lang="en-US" sz="3388" spc="33" strike="noStrike" u="none">
                <a:solidFill>
                  <a:srgbClr val="3533CD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5171" y="3239280"/>
            <a:ext cx="6774761" cy="76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2"/>
              </a:lnSpc>
            </a:pPr>
            <a:r>
              <a:rPr lang="en-US" b="true" sz="5365">
                <a:solidFill>
                  <a:srgbClr val="3533CD"/>
                </a:solidFill>
                <a:latin typeface="DM Sans Bold"/>
                <a:ea typeface="DM Sans Bold"/>
                <a:cs typeface="DM Sans Bold"/>
                <a:sym typeface="DM Sans Bold"/>
              </a:rPr>
              <a:t> Visión de negocio</a:t>
            </a:r>
          </a:p>
        </p:txBody>
      </p:sp>
      <p:grpSp>
        <p:nvGrpSpPr>
          <p:cNvPr name="Group 4" id="4"/>
          <p:cNvGrpSpPr/>
          <p:nvPr/>
        </p:nvGrpSpPr>
        <p:grpSpPr>
          <a:xfrm rot="-923329">
            <a:off x="9960394" y="-2427977"/>
            <a:ext cx="6490290" cy="13841700"/>
            <a:chOff x="0" y="0"/>
            <a:chExt cx="8653721" cy="1845560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4370" t="0" r="34370" b="0"/>
            <a:stretch>
              <a:fillRect/>
            </a:stretch>
          </p:blipFill>
          <p:spPr>
            <a:xfrm flipH="false" flipV="false">
              <a:off x="0" y="0"/>
              <a:ext cx="8653721" cy="18455601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742283" y="3191655"/>
            <a:ext cx="4647829" cy="5444819"/>
            <a:chOff x="0" y="0"/>
            <a:chExt cx="6197106" cy="725975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26600" t="1401" r="26008" b="0"/>
            <a:stretch>
              <a:fillRect/>
            </a:stretch>
          </p:blipFill>
          <p:spPr>
            <a:xfrm flipH="false" flipV="false">
              <a:off x="0" y="0"/>
              <a:ext cx="6197106" cy="7259759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2653920" y="4473823"/>
            <a:ext cx="7538942" cy="316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4"/>
              </a:lnSpc>
            </a:pPr>
            <a:r>
              <a:rPr lang="en-US" b="true" sz="10323" spc="51">
                <a:solidFill>
                  <a:srgbClr val="3533CD"/>
                </a:solidFill>
                <a:latin typeface="Raleway Heavy"/>
                <a:ea typeface="Raleway Heavy"/>
                <a:cs typeface="Raleway Heavy"/>
                <a:sym typeface="Raleway Heavy"/>
              </a:rPr>
              <a:t>PORTAL DE PARTNERS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923329">
            <a:off x="-4999674" y="-1920329"/>
            <a:ext cx="7327457" cy="13757112"/>
            <a:chOff x="0" y="0"/>
            <a:chExt cx="9769943" cy="1834281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60052" b="0"/>
            <a:stretch>
              <a:fillRect/>
            </a:stretch>
          </p:blipFill>
          <p:spPr>
            <a:xfrm flipH="false" flipV="false">
              <a:off x="0" y="0"/>
              <a:ext cx="9769943" cy="1834281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-5400000">
            <a:off x="7041865" y="864180"/>
            <a:ext cx="4204270" cy="8558641"/>
            <a:chOff x="0" y="0"/>
            <a:chExt cx="946099" cy="19259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099" cy="1925976"/>
            </a:xfrm>
            <a:custGeom>
              <a:avLst/>
              <a:gdLst/>
              <a:ahLst/>
              <a:cxnLst/>
              <a:rect r="r" b="b" t="t" l="l"/>
              <a:pathLst>
                <a:path h="1925976" w="946099">
                  <a:moveTo>
                    <a:pt x="88389" y="0"/>
                  </a:moveTo>
                  <a:lnTo>
                    <a:pt x="857710" y="0"/>
                  </a:lnTo>
                  <a:cubicBezTo>
                    <a:pt x="881152" y="0"/>
                    <a:pt x="903635" y="9312"/>
                    <a:pt x="920211" y="25889"/>
                  </a:cubicBezTo>
                  <a:cubicBezTo>
                    <a:pt x="936787" y="42465"/>
                    <a:pt x="946099" y="64947"/>
                    <a:pt x="946099" y="88389"/>
                  </a:cubicBezTo>
                  <a:lnTo>
                    <a:pt x="946099" y="1837587"/>
                  </a:lnTo>
                  <a:cubicBezTo>
                    <a:pt x="946099" y="1886403"/>
                    <a:pt x="906526" y="1925976"/>
                    <a:pt x="857710" y="1925976"/>
                  </a:cubicBezTo>
                  <a:lnTo>
                    <a:pt x="88389" y="1925976"/>
                  </a:lnTo>
                  <a:cubicBezTo>
                    <a:pt x="39573" y="1925976"/>
                    <a:pt x="0" y="1886403"/>
                    <a:pt x="0" y="1837587"/>
                  </a:cubicBezTo>
                  <a:lnTo>
                    <a:pt x="0" y="88389"/>
                  </a:lnTo>
                  <a:cubicBezTo>
                    <a:pt x="0" y="39573"/>
                    <a:pt x="39573" y="0"/>
                    <a:pt x="88389" y="0"/>
                  </a:cubicBezTo>
                  <a:close/>
                </a:path>
              </a:pathLst>
            </a:custGeom>
            <a:solidFill>
              <a:srgbClr val="3533C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946099" cy="1935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41668" y="6651220"/>
            <a:ext cx="1404663" cy="1448081"/>
            <a:chOff x="0" y="0"/>
            <a:chExt cx="1872885" cy="193077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23369" t="1401" r="22777" b="0"/>
            <a:stretch>
              <a:fillRect/>
            </a:stretch>
          </p:blipFill>
          <p:spPr>
            <a:xfrm flipH="false" flipV="false">
              <a:off x="0" y="0"/>
              <a:ext cx="1872885" cy="1930774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8154270" y="1683793"/>
            <a:ext cx="1979459" cy="86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8"/>
              </a:lnSpc>
              <a:spcBef>
                <a:spcPct val="0"/>
              </a:spcBef>
            </a:pPr>
            <a:r>
              <a:rPr lang="en-US" b="true" sz="5523" spc="27">
                <a:solidFill>
                  <a:srgbClr val="3533CD"/>
                </a:solidFill>
                <a:latin typeface="Raleway Heavy"/>
                <a:ea typeface="Raleway Heavy"/>
                <a:cs typeface="Raleway Heavy"/>
                <a:sym typeface="Raleway Heavy"/>
              </a:rPr>
              <a:t>IDEA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50484" y="4123405"/>
            <a:ext cx="7387032" cy="203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5"/>
              </a:lnSpc>
              <a:spcBef>
                <a:spcPct val="0"/>
              </a:spcBef>
            </a:pPr>
            <a:r>
              <a:rPr lang="en-US" b="true" sz="4381" spc="21">
                <a:solidFill>
                  <a:srgbClr val="F6F6F6"/>
                </a:solidFill>
                <a:latin typeface="Raleway Bold"/>
                <a:ea typeface="Raleway Bold"/>
                <a:cs typeface="Raleway Bold"/>
                <a:sym typeface="Raleway Bold"/>
              </a:rPr>
              <a:t>PORTAL DE GESTION DE PARTNERS COMERCIALES DE UNA EMPRESA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040179" y="5998061"/>
            <a:ext cx="742749" cy="765707"/>
            <a:chOff x="0" y="0"/>
            <a:chExt cx="990332" cy="1020942"/>
          </a:xfrm>
        </p:grpSpPr>
        <p:sp>
          <p:nvSpPr>
            <p:cNvPr name="AutoShape 4" id="4"/>
            <p:cNvSpPr/>
            <p:nvPr/>
          </p:nvSpPr>
          <p:spPr>
            <a:xfrm>
              <a:off x="0" y="0"/>
              <a:ext cx="990332" cy="1020942"/>
            </a:xfrm>
            <a:prstGeom prst="rect">
              <a:avLst/>
            </a:prstGeom>
            <a:solidFill>
              <a:srgbClr val="3533CD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040179" y="7159496"/>
            <a:ext cx="742749" cy="765707"/>
            <a:chOff x="0" y="0"/>
            <a:chExt cx="990332" cy="1020942"/>
          </a:xfrm>
        </p:grpSpPr>
        <p:sp>
          <p:nvSpPr>
            <p:cNvPr name="AutoShape 6" id="6"/>
            <p:cNvSpPr/>
            <p:nvPr/>
          </p:nvSpPr>
          <p:spPr>
            <a:xfrm>
              <a:off x="0" y="0"/>
              <a:ext cx="990332" cy="1020942"/>
            </a:xfrm>
            <a:prstGeom prst="rect">
              <a:avLst/>
            </a:prstGeom>
            <a:solidFill>
              <a:srgbClr val="3533CD"/>
            </a:solidFill>
          </p:spPr>
        </p:sp>
      </p:grpSp>
      <p:grpSp>
        <p:nvGrpSpPr>
          <p:cNvPr name="Group 7" id="7"/>
          <p:cNvGrpSpPr/>
          <p:nvPr/>
        </p:nvGrpSpPr>
        <p:grpSpPr>
          <a:xfrm rot="9875703">
            <a:off x="15111177" y="-1633379"/>
            <a:ext cx="4981061" cy="12500685"/>
            <a:chOff x="0" y="0"/>
            <a:chExt cx="1311884" cy="32923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1884" cy="3292361"/>
            </a:xfrm>
            <a:custGeom>
              <a:avLst/>
              <a:gdLst/>
              <a:ahLst/>
              <a:cxnLst/>
              <a:rect r="r" b="b" t="t" l="l"/>
              <a:pathLst>
                <a:path h="3292361" w="1311884">
                  <a:moveTo>
                    <a:pt x="0" y="0"/>
                  </a:moveTo>
                  <a:lnTo>
                    <a:pt x="1311884" y="0"/>
                  </a:lnTo>
                  <a:lnTo>
                    <a:pt x="1311884" y="3292361"/>
                  </a:lnTo>
                  <a:lnTo>
                    <a:pt x="0" y="3292361"/>
                  </a:lnTo>
                  <a:close/>
                </a:path>
              </a:pathLst>
            </a:custGeom>
            <a:solidFill>
              <a:srgbClr val="3533C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311884" cy="3301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040179" y="8376072"/>
            <a:ext cx="742749" cy="765707"/>
            <a:chOff x="0" y="0"/>
            <a:chExt cx="990332" cy="1020942"/>
          </a:xfrm>
        </p:grpSpPr>
        <p:sp>
          <p:nvSpPr>
            <p:cNvPr name="AutoShape 11" id="11"/>
            <p:cNvSpPr/>
            <p:nvPr/>
          </p:nvSpPr>
          <p:spPr>
            <a:xfrm>
              <a:off x="0" y="0"/>
              <a:ext cx="990332" cy="1020942"/>
            </a:xfrm>
            <a:prstGeom prst="rect">
              <a:avLst/>
            </a:prstGeom>
            <a:solidFill>
              <a:srgbClr val="3533C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6559606" y="-948227"/>
            <a:ext cx="1893475" cy="8211812"/>
            <a:chOff x="0" y="0"/>
            <a:chExt cx="444091" cy="19259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4090" cy="1925976"/>
            </a:xfrm>
            <a:custGeom>
              <a:avLst/>
              <a:gdLst/>
              <a:ahLst/>
              <a:cxnLst/>
              <a:rect r="r" b="b" t="t" l="l"/>
              <a:pathLst>
                <a:path h="1925976" w="444090">
                  <a:moveTo>
                    <a:pt x="106307" y="0"/>
                  </a:moveTo>
                  <a:lnTo>
                    <a:pt x="337783" y="0"/>
                  </a:lnTo>
                  <a:cubicBezTo>
                    <a:pt x="396495" y="0"/>
                    <a:pt x="444090" y="47595"/>
                    <a:pt x="444090" y="106307"/>
                  </a:cubicBezTo>
                  <a:lnTo>
                    <a:pt x="444090" y="1819669"/>
                  </a:lnTo>
                  <a:cubicBezTo>
                    <a:pt x="444090" y="1847864"/>
                    <a:pt x="432890" y="1874903"/>
                    <a:pt x="412954" y="1894840"/>
                  </a:cubicBezTo>
                  <a:cubicBezTo>
                    <a:pt x="393017" y="1914776"/>
                    <a:pt x="365978" y="1925976"/>
                    <a:pt x="337783" y="1925976"/>
                  </a:cubicBezTo>
                  <a:lnTo>
                    <a:pt x="106307" y="1925976"/>
                  </a:lnTo>
                  <a:cubicBezTo>
                    <a:pt x="78113" y="1925976"/>
                    <a:pt x="51073" y="1914776"/>
                    <a:pt x="31137" y="1894840"/>
                  </a:cubicBezTo>
                  <a:cubicBezTo>
                    <a:pt x="11200" y="1874903"/>
                    <a:pt x="0" y="1847864"/>
                    <a:pt x="0" y="1819669"/>
                  </a:cubicBezTo>
                  <a:lnTo>
                    <a:pt x="0" y="106307"/>
                  </a:lnTo>
                  <a:cubicBezTo>
                    <a:pt x="0" y="78113"/>
                    <a:pt x="11200" y="51073"/>
                    <a:pt x="31137" y="31137"/>
                  </a:cubicBezTo>
                  <a:cubicBezTo>
                    <a:pt x="51073" y="11200"/>
                    <a:pt x="78113" y="0"/>
                    <a:pt x="106307" y="0"/>
                  </a:cubicBezTo>
                  <a:close/>
                </a:path>
              </a:pathLst>
            </a:custGeom>
            <a:solidFill>
              <a:srgbClr val="3533C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44091" cy="1935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540319" y="3340049"/>
            <a:ext cx="4757306" cy="3606903"/>
          </a:xfrm>
          <a:custGeom>
            <a:avLst/>
            <a:gdLst/>
            <a:ahLst/>
            <a:cxnLst/>
            <a:rect r="r" b="b" t="t" l="l"/>
            <a:pathLst>
              <a:path h="3606903" w="4757306">
                <a:moveTo>
                  <a:pt x="0" y="0"/>
                </a:moveTo>
                <a:lnTo>
                  <a:pt x="4757306" y="0"/>
                </a:lnTo>
                <a:lnTo>
                  <a:pt x="4757306" y="3606902"/>
                </a:lnTo>
                <a:lnTo>
                  <a:pt x="0" y="3606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4820370"/>
            <a:ext cx="8558168" cy="6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4"/>
              </a:lnSpc>
            </a:pPr>
            <a:r>
              <a:rPr lang="en-US" b="true" sz="4323" spc="2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BENEFICIOS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7789335" y="7739324"/>
            <a:ext cx="742749" cy="765707"/>
            <a:chOff x="0" y="0"/>
            <a:chExt cx="990332" cy="1020942"/>
          </a:xfrm>
        </p:grpSpPr>
        <p:sp>
          <p:nvSpPr>
            <p:cNvPr name="AutoShape 18" id="18"/>
            <p:cNvSpPr/>
            <p:nvPr/>
          </p:nvSpPr>
          <p:spPr>
            <a:xfrm>
              <a:off x="0" y="0"/>
              <a:ext cx="990332" cy="1020942"/>
            </a:xfrm>
            <a:prstGeom prst="rect">
              <a:avLst/>
            </a:prstGeom>
            <a:solidFill>
              <a:srgbClr val="3533C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5400000">
            <a:off x="7789335" y="6582164"/>
            <a:ext cx="742749" cy="765707"/>
            <a:chOff x="0" y="0"/>
            <a:chExt cx="990332" cy="1020942"/>
          </a:xfrm>
        </p:grpSpPr>
        <p:sp>
          <p:nvSpPr>
            <p:cNvPr name="AutoShape 20" id="20"/>
            <p:cNvSpPr/>
            <p:nvPr/>
          </p:nvSpPr>
          <p:spPr>
            <a:xfrm>
              <a:off x="0" y="0"/>
              <a:ext cx="990332" cy="1020942"/>
            </a:xfrm>
            <a:prstGeom prst="rect">
              <a:avLst/>
            </a:prstGeom>
            <a:solidFill>
              <a:srgbClr val="3533C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826466" y="710495"/>
            <a:ext cx="9359755" cy="86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8"/>
              </a:lnSpc>
            </a:pPr>
            <a:r>
              <a:rPr lang="en-US" b="true" sz="5523" spc="27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POR QUÉ ESTAMOS AQUÍ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341" y="6032842"/>
            <a:ext cx="312425" cy="71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7"/>
              </a:lnSpc>
              <a:spcBef>
                <a:spcPct val="0"/>
              </a:spcBef>
            </a:pPr>
            <a:r>
              <a:rPr lang="en-US" b="true" sz="4162" spc="20">
                <a:solidFill>
                  <a:srgbClr val="F6F6F6"/>
                </a:solidFill>
                <a:latin typeface="Raleway Heavy"/>
                <a:ea typeface="Raleway Heavy"/>
                <a:cs typeface="Raleway Heavy"/>
                <a:sym typeface="Raleway Heavy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5341" y="7140571"/>
            <a:ext cx="312425" cy="71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7"/>
              </a:lnSpc>
              <a:spcBef>
                <a:spcPct val="0"/>
              </a:spcBef>
            </a:pPr>
            <a:r>
              <a:rPr lang="en-US" b="true" sz="4162" spc="20">
                <a:solidFill>
                  <a:srgbClr val="F6F6F6"/>
                </a:solidFill>
                <a:latin typeface="Raleway Heavy"/>
                <a:ea typeface="Raleway Heavy"/>
                <a:cs typeface="Raleway Heavy"/>
                <a:sym typeface="Raleway Heavy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43107" y="6184349"/>
            <a:ext cx="5734750" cy="34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197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Disminución de intermediarios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5341" y="8345115"/>
            <a:ext cx="312425" cy="71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7"/>
              </a:lnSpc>
              <a:spcBef>
                <a:spcPct val="0"/>
              </a:spcBef>
            </a:pPr>
            <a:r>
              <a:rPr lang="en-US" b="true" sz="4162" spc="20">
                <a:solidFill>
                  <a:srgbClr val="F6F6F6"/>
                </a:solidFill>
                <a:latin typeface="Raleway Heavy"/>
                <a:ea typeface="Raleway Heavy"/>
                <a:cs typeface="Raleway Heavy"/>
                <a:sym typeface="Raleway Heavy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43107" y="7346592"/>
            <a:ext cx="5734750" cy="34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197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Mayor control en los productos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73139" y="2713336"/>
            <a:ext cx="7466408" cy="89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4"/>
              </a:lnSpc>
              <a:spcBef>
                <a:spcPct val="0"/>
              </a:spcBef>
            </a:pPr>
            <a:r>
              <a:rPr lang="en-US" b="true" sz="2545">
                <a:solidFill>
                  <a:srgbClr val="F6F6F6"/>
                </a:solidFill>
                <a:latin typeface="Raleway Bold"/>
                <a:ea typeface="Raleway Bold"/>
                <a:cs typeface="Raleway Bold"/>
                <a:sym typeface="Raleway Bold"/>
              </a:rPr>
              <a:t>Para mejorar la comunicación entre la empresa y sus partners y hacerla más eficiente.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04497" y="7719591"/>
            <a:ext cx="312425" cy="71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7"/>
              </a:lnSpc>
              <a:spcBef>
                <a:spcPct val="0"/>
              </a:spcBef>
            </a:pPr>
            <a:r>
              <a:rPr lang="en-US" b="true" sz="4162" spc="20">
                <a:solidFill>
                  <a:srgbClr val="F6F6F6"/>
                </a:solidFill>
                <a:latin typeface="Raleway Heavy"/>
                <a:ea typeface="Raleway Heavy"/>
                <a:cs typeface="Raleway Heavy"/>
                <a:sym typeface="Raleway Heavy"/>
              </a:rPr>
              <a:t>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92263" y="6768453"/>
            <a:ext cx="6769287" cy="34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197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Gestión flexible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04497" y="6562432"/>
            <a:ext cx="312425" cy="71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7"/>
              </a:lnSpc>
              <a:spcBef>
                <a:spcPct val="0"/>
              </a:spcBef>
            </a:pPr>
            <a:r>
              <a:rPr lang="en-US" b="true" sz="4162" spc="20">
                <a:solidFill>
                  <a:srgbClr val="F6F6F6"/>
                </a:solidFill>
                <a:latin typeface="Raleway Heavy"/>
                <a:ea typeface="Raleway Heavy"/>
                <a:cs typeface="Raleway Heavy"/>
                <a:sym typeface="Raleway Heavy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43107" y="8564848"/>
            <a:ext cx="5734750" cy="693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197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Mayor información y organización para ambas partes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72133" y="7925613"/>
            <a:ext cx="6769287" cy="34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197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Mayor movilidad del partner</a:t>
            </a:r>
          </a:p>
        </p:txBody>
      </p: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DFAB36E0936C4B8B4FBF13C72206AF" ma:contentTypeVersion="0" ma:contentTypeDescription="Create a new document." ma:contentTypeScope="" ma:versionID="0a9083161a40399aefdeef40c23c5bf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434C14-EAF9-429D-9BD7-2DAB317F4BF1}"/>
</file>

<file path=customXml/itemProps2.xml><?xml version="1.0" encoding="utf-8"?>
<ds:datastoreItem xmlns:ds="http://schemas.openxmlformats.org/officeDocument/2006/customXml" ds:itemID="{AA93FF84-BE06-4997-B257-BE20968BA72B}"/>
</file>

<file path=customXml/itemProps3.xml><?xml version="1.0" encoding="utf-8"?>
<ds:datastoreItem xmlns:ds="http://schemas.openxmlformats.org/officeDocument/2006/customXml" ds:itemID="{02E66650-57B6-475C-B19B-93F70BCAD767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 de partners</dc:title>
  <cp:revision>1</cp:revision>
  <dcterms:created xsi:type="dcterms:W3CDTF">2006-08-16T00:00:00Z</dcterms:created>
  <dcterms:modified xsi:type="dcterms:W3CDTF">2011-08-01T06:04:30Z</dcterms:modified>
  <dc:identifier>DAGUedaGQgI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0x010100E2DFAB36E0936C4B8B4FBF13C72206AF</vt:lpwstr>
  </property>
</Properties>
</file>